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540" r:id="rId2"/>
    <p:sldId id="571" r:id="rId3"/>
    <p:sldId id="265" r:id="rId4"/>
    <p:sldId id="579" r:id="rId5"/>
    <p:sldId id="259" r:id="rId6"/>
    <p:sldId id="260" r:id="rId7"/>
    <p:sldId id="570" r:id="rId8"/>
    <p:sldId id="618" r:id="rId9"/>
    <p:sldId id="676" r:id="rId10"/>
    <p:sldId id="678" r:id="rId11"/>
    <p:sldId id="723" r:id="rId12"/>
    <p:sldId id="724" r:id="rId13"/>
    <p:sldId id="725" r:id="rId14"/>
    <p:sldId id="726" r:id="rId15"/>
    <p:sldId id="727" r:id="rId16"/>
    <p:sldId id="728" r:id="rId17"/>
    <p:sldId id="714" r:id="rId18"/>
    <p:sldId id="684" r:id="rId19"/>
    <p:sldId id="736" r:id="rId20"/>
    <p:sldId id="685" r:id="rId21"/>
    <p:sldId id="729" r:id="rId22"/>
    <p:sldId id="730" r:id="rId23"/>
    <p:sldId id="731" r:id="rId24"/>
    <p:sldId id="732" r:id="rId25"/>
    <p:sldId id="733" r:id="rId26"/>
    <p:sldId id="734" r:id="rId27"/>
    <p:sldId id="716" r:id="rId28"/>
    <p:sldId id="735" r:id="rId29"/>
    <p:sldId id="569" r:id="rId30"/>
    <p:sldId id="566" r:id="rId31"/>
    <p:sldId id="539" r:id="rId32"/>
  </p:sldIdLst>
  <p:sldSz cx="12192000" cy="6858000"/>
  <p:notesSz cx="12192000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9"/>
    <a:srgbClr val="BBD2EE"/>
    <a:srgbClr val="FFB2B6"/>
    <a:srgbClr val="F1ED86"/>
    <a:srgbClr val="F9F8DF"/>
    <a:srgbClr val="EEF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89"/>
    <p:restoredTop sz="89680"/>
  </p:normalViewPr>
  <p:slideViewPr>
    <p:cSldViewPr>
      <p:cViewPr varScale="1">
        <p:scale>
          <a:sx n="124" d="100"/>
          <a:sy n="124" d="100"/>
        </p:scale>
        <p:origin x="184" y="7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154" d="100"/>
          <a:sy n="154" d="100"/>
        </p:scale>
        <p:origin x="7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9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3206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761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681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5525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0272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033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1686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4469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7956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8255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877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9975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1375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1136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7850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2761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7506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9243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57399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18005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05204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4091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7806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https://</a:t>
            </a:r>
            <a:r>
              <a:rPr lang="fr-FR" dirty="0" err="1"/>
              <a:t>github.com</a:t>
            </a:r>
            <a:r>
              <a:rPr lang="fr-FR" dirty="0"/>
              <a:t>/</a:t>
            </a:r>
            <a:r>
              <a:rPr lang="fr-FR" dirty="0" err="1"/>
              <a:t>cstar</a:t>
            </a:r>
            <a:r>
              <a:rPr lang="fr-FR" dirty="0"/>
              <a:t>-industries/python-3-beginner/blob/master/001-First-Steps/First%20Steps%20-%20Workshop.ipynb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041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63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6220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1637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1562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6217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4319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://www.valnaos.com/" TargetMode="External"/><Relationship Id="rId4" Type="http://schemas.openxmlformats.org/officeDocument/2006/relationships/hyperlink" Target="mailto:info@valnaos.com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6">
            <a:extLst>
              <a:ext uri="{FF2B5EF4-FFF2-40B4-BE49-F238E27FC236}">
                <a16:creationId xmlns:a16="http://schemas.microsoft.com/office/drawing/2014/main" id="{579B5B78-BE22-4BE1-8ED9-F17D1C3270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‹#›</a:t>
            </a:fld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09800" y="378886"/>
            <a:ext cx="9199246" cy="351790"/>
          </a:xfrm>
        </p:spPr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09800" y="1287703"/>
            <a:ext cx="9288781" cy="4563745"/>
          </a:xfrm>
        </p:spPr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CD3F6C8A-7DAE-44DA-A52F-43EB35BE06B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‹#›</a:t>
            </a:fld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09800" y="378886"/>
            <a:ext cx="9199246" cy="351790"/>
          </a:xfrm>
        </p:spPr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09800" y="1287703"/>
            <a:ext cx="9288781" cy="2141297"/>
          </a:xfr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lIns="144000" tIns="144000" rIns="144000" bIns="144000">
            <a:noAutofit/>
          </a:bodyPr>
          <a:lstStyle>
            <a:lvl1pPr>
              <a:defRPr sz="1800" b="0" i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endParaRPr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CD3F6C8A-7DAE-44DA-A52F-43EB35BE06B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302CFA47-2F63-4446-A7C5-91E9BA3E4C2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209799" y="3810000"/>
            <a:ext cx="9288781" cy="2141297"/>
          </a:xfr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lIns="144000" tIns="144000" rIns="144000" bIns="144000">
            <a:noAutofit/>
          </a:bodyPr>
          <a:lstStyle>
            <a:lvl1pPr>
              <a:defRPr sz="1800" b="0" i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091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34896" y="1287703"/>
            <a:ext cx="2813685" cy="4004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DDABB12D-D203-4396-9D3A-97312661BBE5}"/>
              </a:ext>
            </a:extLst>
          </p:cNvPr>
          <p:cNvSpPr txBox="1">
            <a:spLocks/>
          </p:cNvSpPr>
          <p:nvPr userDrawn="1"/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800" b="0" i="0" kern="1200">
                <a:solidFill>
                  <a:srgbClr val="A4A4A4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fr-FR" spc="-5"/>
              <a:t>Cop</a:t>
            </a:r>
            <a:r>
              <a:rPr lang="fr-FR" spc="-10"/>
              <a:t>y</a:t>
            </a:r>
            <a:r>
              <a:rPr lang="fr-FR" spc="-5"/>
              <a:t>r</a:t>
            </a:r>
            <a:r>
              <a:rPr lang="fr-FR"/>
              <a:t>ig</a:t>
            </a:r>
            <a:r>
              <a:rPr lang="fr-FR" spc="-5"/>
              <a:t>h</a:t>
            </a:r>
            <a:r>
              <a:rPr lang="fr-FR"/>
              <a:t>t</a:t>
            </a:r>
            <a:r>
              <a:rPr lang="fr-FR" spc="20"/>
              <a:t> </a:t>
            </a:r>
            <a:r>
              <a:rPr lang="fr-FR"/>
              <a:t>© </a:t>
            </a:r>
            <a:r>
              <a:rPr lang="fr-FR" spc="-5"/>
              <a:t>2020</a:t>
            </a:r>
            <a:r>
              <a:rPr lang="fr-FR"/>
              <a:t>  </a:t>
            </a:r>
            <a:r>
              <a:rPr lang="fr-FR" spc="95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/>
              <a:t>‹#›</a:t>
            </a:fld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A5124295-A8E5-4517-A09D-BE897933B6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‹#›</a:t>
            </a:fld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6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0"/>
            <a:ext cx="1922158" cy="861477"/>
          </a:xfrm>
          <a:prstGeom prst="rect">
            <a:avLst/>
          </a:prstGeom>
        </p:spPr>
      </p:pic>
      <p:sp>
        <p:nvSpPr>
          <p:cNvPr id="6" name="Sous-titre 2"/>
          <p:cNvSpPr txBox="1">
            <a:spLocks/>
          </p:cNvSpPr>
          <p:nvPr userDrawn="1"/>
        </p:nvSpPr>
        <p:spPr>
          <a:xfrm>
            <a:off x="2133600" y="6553200"/>
            <a:ext cx="6105525" cy="2965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fr-FR"/>
            </a:defPPr>
            <a:lvl1pPr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fr-FR" sz="900" dirty="0"/>
              <a:t>37/39 Avenue Ledru Rollin – CS 11237 – 75750 PARIS CEDEX 12  - </a:t>
            </a:r>
            <a:r>
              <a:rPr lang="fr-FR" sz="900" dirty="0">
                <a:hlinkClick r:id="rId4"/>
              </a:rPr>
              <a:t>info@valnaos.com</a:t>
            </a:r>
            <a:r>
              <a:rPr lang="fr-FR" sz="900" dirty="0"/>
              <a:t> – </a:t>
            </a:r>
            <a:r>
              <a:rPr lang="fr-FR" sz="900" dirty="0">
                <a:hlinkClick r:id="rId5"/>
              </a:rPr>
              <a:t>www.valnaos.com</a:t>
            </a:r>
            <a:r>
              <a:rPr lang="fr-FR" sz="900" dirty="0"/>
              <a:t>  Tél : 01 86 95 20 48</a:t>
            </a:r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83DB3528-E76A-41F7-A562-E8C33791FDB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pic>
        <p:nvPicPr>
          <p:cNvPr id="8" name="Picture 2" descr="Résultat de recherche d'images pour &quot;altran education services&quot;">
            <a:extLst>
              <a:ext uri="{FF2B5EF4-FFF2-40B4-BE49-F238E27FC236}">
                <a16:creationId xmlns:a16="http://schemas.microsoft.com/office/drawing/2014/main" id="{C5890CE7-8848-411B-B0FC-AD7F0382E1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3661" y="253842"/>
            <a:ext cx="1922158" cy="73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mailto:info@valnaos.com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hyperlink" Target="http://www.valnaos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2171426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8000"/>
                </a:lnTo>
              </a:path>
            </a:pathLst>
          </a:custGeom>
          <a:ln w="42418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967864" cy="6858000"/>
          </a:xfrm>
          <a:custGeom>
            <a:avLst/>
            <a:gdLst/>
            <a:ahLst/>
            <a:cxnLst/>
            <a:rect l="l" t="t" r="r" b="b"/>
            <a:pathLst>
              <a:path w="1967864" h="6858000">
                <a:moveTo>
                  <a:pt x="0" y="6857999"/>
                </a:moveTo>
                <a:lnTo>
                  <a:pt x="1967483" y="6857999"/>
                </a:lnTo>
                <a:lnTo>
                  <a:pt x="1967483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2953" y="378886"/>
            <a:ext cx="10626093" cy="351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93418" y="1287703"/>
            <a:ext cx="10805163" cy="4563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‹#›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8" name="Sous-titre 2"/>
          <p:cNvSpPr txBox="1">
            <a:spLocks/>
          </p:cNvSpPr>
          <p:nvPr userDrawn="1"/>
        </p:nvSpPr>
        <p:spPr>
          <a:xfrm>
            <a:off x="2057400" y="6553200"/>
            <a:ext cx="6105525" cy="2965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fr-FR"/>
            </a:defPPr>
            <a:lvl1pPr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fr-FR" sz="900" dirty="0"/>
              <a:t>37/39 Avenue Ledru Rollin – CS 11237 – 75750 PARIS CEDEX 12  - </a:t>
            </a:r>
            <a:r>
              <a:rPr lang="fr-FR" sz="900" dirty="0">
                <a:hlinkClick r:id="rId8"/>
              </a:rPr>
              <a:t>info@valnaos.com</a:t>
            </a:r>
            <a:r>
              <a:rPr lang="fr-FR" sz="900" dirty="0"/>
              <a:t> – </a:t>
            </a:r>
            <a:r>
              <a:rPr lang="fr-FR" sz="900" dirty="0">
                <a:hlinkClick r:id="rId9"/>
              </a:rPr>
              <a:t>www.valnaos.com</a:t>
            </a:r>
            <a:r>
              <a:rPr lang="fr-FR" sz="900" dirty="0"/>
              <a:t>  Tél : 01 86 95 20 48</a:t>
            </a: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9046" y="112186"/>
            <a:ext cx="655210" cy="533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lnaos.com/" TargetMode="External"/><Relationship Id="rId5" Type="http://schemas.openxmlformats.org/officeDocument/2006/relationships/hyperlink" Target="mailto:info@valnaos.com" TargetMode="Externa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lnaos.com/" TargetMode="External"/><Relationship Id="rId5" Type="http://schemas.openxmlformats.org/officeDocument/2006/relationships/hyperlink" Target="mailto:info@valnaos.com" TargetMode="Externa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lask.palletsprojects.com/en/1.1.x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lnaos.com/" TargetMode="External"/><Relationship Id="rId5" Type="http://schemas.openxmlformats.org/officeDocument/2006/relationships/hyperlink" Target="mailto:info@valnaos.com" TargetMode="External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illow.readthedocs.io/en/stable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valnaos.com/" TargetMode="External"/><Relationship Id="rId4" Type="http://schemas.openxmlformats.org/officeDocument/2006/relationships/hyperlink" Target="mailto:info@valnaos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valnaos.com/" TargetMode="External"/><Relationship Id="rId4" Type="http://schemas.openxmlformats.org/officeDocument/2006/relationships/hyperlink" Target="mailto:info@valnaos.com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tar-industries/python-3-beginn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mailto:charles@cstar.i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alnaos.com/" TargetMode="External"/><Relationship Id="rId5" Type="http://schemas.openxmlformats.org/officeDocument/2006/relationships/hyperlink" Target="mailto:info@valnaos.com" TargetMode="Externa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equests.readthedocs.i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2"/>
            <a:ext cx="12192000" cy="6854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125200" y="5334000"/>
            <a:ext cx="84227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relea</a:t>
            </a:r>
            <a:r>
              <a:rPr sz="900" spc="5" dirty="0">
                <a:solidFill>
                  <a:srgbClr val="595959"/>
                </a:solidFill>
                <a:latin typeface="Arial"/>
                <a:cs typeface="Arial"/>
              </a:rPr>
              <a:t>s</a:t>
            </a: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sz="9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900" spc="-20" dirty="0">
                <a:solidFill>
                  <a:srgbClr val="595959"/>
                </a:solidFill>
                <a:latin typeface="Arial"/>
                <a:cs typeface="Arial"/>
              </a:rPr>
              <a:t> 1</a:t>
            </a: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.0.0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8400" y="4145117"/>
            <a:ext cx="5725040" cy="907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7165" algn="r">
              <a:lnSpc>
                <a:spcPct val="100000"/>
              </a:lnSpc>
            </a:pPr>
            <a:r>
              <a:rPr lang="en-US" sz="2400" spc="-15" baseline="1736" dirty="0">
                <a:solidFill>
                  <a:srgbClr val="7F7F7F"/>
                </a:solidFill>
                <a:latin typeface="Arial"/>
                <a:cs typeface="Arial"/>
              </a:rPr>
              <a:t>Chapter</a:t>
            </a:r>
            <a:r>
              <a:rPr sz="2400" baseline="1736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0</a:t>
            </a:r>
            <a:r>
              <a:rPr lang="en-US" sz="1600" b="1" spc="-10" dirty="0">
                <a:latin typeface="Arial"/>
                <a:cs typeface="Arial"/>
              </a:rPr>
              <a:t>0</a:t>
            </a:r>
          </a:p>
          <a:p>
            <a:pPr algn="r">
              <a:lnSpc>
                <a:spcPct val="100000"/>
              </a:lnSpc>
              <a:spcBef>
                <a:spcPts val="23"/>
              </a:spcBef>
            </a:pPr>
            <a:endParaRPr lang="fr-FR" sz="2100" dirty="0">
              <a:latin typeface="Times New Roman"/>
              <a:cs typeface="Times New Roman"/>
            </a:endParaRPr>
          </a:p>
          <a:p>
            <a:pPr marL="12700" algn="r">
              <a:lnSpc>
                <a:spcPct val="100000"/>
              </a:lnSpc>
            </a:pPr>
            <a:r>
              <a:rPr lang="en-US" sz="2200" spc="-15" dirty="0">
                <a:latin typeface="Arial"/>
                <a:cs typeface="Arial"/>
              </a:rPr>
              <a:t>Previously, on Python 3 Beginner…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91400" y="2456174"/>
            <a:ext cx="4576578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560"/>
              </a:lnSpc>
            </a:pPr>
            <a:r>
              <a:rPr lang="en-US" sz="4000" b="1" spc="-25" dirty="0">
                <a:latin typeface="Arial"/>
                <a:cs typeface="Arial"/>
              </a:rPr>
              <a:t>Python 3 Beginner</a:t>
            </a:r>
            <a:endParaRPr sz="4000" dirty="0">
              <a:latin typeface="Arial"/>
              <a:cs typeface="Arial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0"/>
            <a:ext cx="1922158" cy="861477"/>
          </a:xfrm>
          <a:prstGeom prst="rect">
            <a:avLst/>
          </a:prstGeom>
        </p:spPr>
      </p:pic>
      <p:sp>
        <p:nvSpPr>
          <p:cNvPr id="9" name="Sous-titre 2"/>
          <p:cNvSpPr txBox="1">
            <a:spLocks/>
          </p:cNvSpPr>
          <p:nvPr/>
        </p:nvSpPr>
        <p:spPr>
          <a:xfrm>
            <a:off x="2057400" y="6442654"/>
            <a:ext cx="6105525" cy="2965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fr-FR"/>
            </a:defPPr>
            <a:lvl1pPr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fr-FR" sz="900" dirty="0"/>
              <a:t>37/39 Avenue Ledru Rollin – CS 11237 – 75750 PARIS CEDEX 12  - </a:t>
            </a:r>
            <a:r>
              <a:rPr lang="fr-FR" sz="900" dirty="0">
                <a:hlinkClick r:id="rId5"/>
              </a:rPr>
              <a:t>info@valnaos.com</a:t>
            </a:r>
            <a:r>
              <a:rPr lang="fr-FR" sz="900" dirty="0"/>
              <a:t> – </a:t>
            </a:r>
            <a:r>
              <a:rPr lang="fr-FR" sz="900" dirty="0">
                <a:hlinkClick r:id="rId6"/>
              </a:rPr>
              <a:t>www.valnaos.com</a:t>
            </a:r>
            <a:r>
              <a:rPr lang="fr-FR" sz="900" dirty="0"/>
              <a:t>  Tél : 01 86 95 20 48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8796F5-97FA-41DC-9FA1-5041D407FE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fr-FR" spc="-5"/>
              <a:t>Cop</a:t>
            </a:r>
            <a:r>
              <a:rPr lang="fr-FR" spc="-10"/>
              <a:t>y</a:t>
            </a:r>
            <a:r>
              <a:rPr lang="fr-FR" spc="-5"/>
              <a:t>r</a:t>
            </a:r>
            <a:r>
              <a:rPr lang="fr-FR"/>
              <a:t>ig</a:t>
            </a:r>
            <a:r>
              <a:rPr lang="fr-FR" spc="-5"/>
              <a:t>h</a:t>
            </a:r>
            <a:r>
              <a:rPr lang="fr-FR"/>
              <a:t>t</a:t>
            </a:r>
            <a:r>
              <a:rPr lang="fr-FR" spc="20"/>
              <a:t> </a:t>
            </a:r>
            <a:r>
              <a:rPr lang="fr-FR"/>
              <a:t>© </a:t>
            </a:r>
            <a:r>
              <a:rPr lang="fr-FR" spc="-5"/>
              <a:t>2020</a:t>
            </a:r>
            <a:r>
              <a:rPr lang="fr-FR"/>
              <a:t>  </a:t>
            </a:r>
            <a:r>
              <a:rPr lang="fr-FR" spc="95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1</a:t>
            </a:fld>
            <a:endParaRPr dirty="0">
              <a:solidFill>
                <a:srgbClr val="000000"/>
              </a:solidFill>
            </a:endParaRPr>
          </a:p>
        </p:txBody>
      </p:sp>
      <p:pic>
        <p:nvPicPr>
          <p:cNvPr id="1026" name="Picture 2" descr="Résultat de recherche d'images pour &quot;altran education services&quot;">
            <a:extLst>
              <a:ext uri="{FF2B5EF4-FFF2-40B4-BE49-F238E27FC236}">
                <a16:creationId xmlns:a16="http://schemas.microsoft.com/office/drawing/2014/main" id="{30F95EBD-0CC1-4C5B-A4D0-476168218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3661" y="253842"/>
            <a:ext cx="1922158" cy="73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120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10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3" y="2365744"/>
            <a:ext cx="9288781" cy="164235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res</a:t>
            </a:r>
            <a:r>
              <a:rPr lang="fr-FR" dirty="0"/>
              <a:t> = </a:t>
            </a:r>
            <a:r>
              <a:rPr lang="fr-FR" dirty="0" err="1"/>
              <a:t>requests.get</a:t>
            </a:r>
            <a:r>
              <a:rPr lang="fr-FR" dirty="0"/>
              <a:t>('https://</a:t>
            </a:r>
            <a:r>
              <a:rPr lang="fr-FR" dirty="0" err="1"/>
              <a:t>google.com</a:t>
            </a:r>
            <a:r>
              <a:rPr lang="fr-FR" dirty="0"/>
              <a:t>')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res.ok</a:t>
            </a:r>
            <a:r>
              <a:rPr lang="fr-FR" dirty="0"/>
              <a:t>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res.status_code</a:t>
            </a:r>
            <a:r>
              <a:rPr lang="fr-FR" dirty="0"/>
              <a:t>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res.reason</a:t>
            </a:r>
            <a:r>
              <a:rPr lang="fr-FR" dirty="0"/>
              <a:t>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res.elapsed</a:t>
            </a:r>
            <a:r>
              <a:rPr lang="fr-FR" dirty="0"/>
              <a:t>)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15DB4F7-C134-8345-BF19-F26498160045}"/>
              </a:ext>
            </a:extLst>
          </p:cNvPr>
          <p:cNvSpPr>
            <a:spLocks noGrp="1"/>
          </p:cNvSpPr>
          <p:nvPr/>
        </p:nvSpPr>
        <p:spPr>
          <a:xfrm>
            <a:off x="2194033" y="4148844"/>
            <a:ext cx="9288781" cy="1642356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True</a:t>
            </a:r>
            <a:endParaRPr lang="fr-FR" dirty="0"/>
          </a:p>
          <a:p>
            <a:r>
              <a:rPr lang="fr-FR" dirty="0"/>
              <a:t>200</a:t>
            </a:r>
          </a:p>
          <a:p>
            <a:r>
              <a:rPr lang="fr-FR" dirty="0"/>
              <a:t>OK</a:t>
            </a:r>
          </a:p>
          <a:p>
            <a:r>
              <a:rPr lang="fr-FR" dirty="0"/>
              <a:t>0:00:00.085902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1416226"/>
            <a:ext cx="10805163" cy="8412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requests.get</a:t>
            </a:r>
            <a:r>
              <a:rPr lang="en" sz="2400" kern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sends a GET request</a:t>
            </a:r>
          </a:p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Returns a </a:t>
            </a:r>
            <a:r>
              <a:rPr lang="en" sz="2400" kern="0" dirty="0"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object with info about the data</a:t>
            </a:r>
          </a:p>
        </p:txBody>
      </p:sp>
    </p:spTree>
    <p:extLst>
      <p:ext uri="{BB962C8B-B14F-4D97-AF65-F5344CB8AC3E}">
        <p14:creationId xmlns:p14="http://schemas.microsoft.com/office/powerpoint/2010/main" val="588879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11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3" y="2090358"/>
            <a:ext cx="9288781" cy="838200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type(</a:t>
            </a:r>
            <a:r>
              <a:rPr lang="fr-FR" dirty="0" err="1"/>
              <a:t>res.text</a:t>
            </a:r>
            <a:r>
              <a:rPr lang="fr-FR" dirty="0"/>
              <a:t>)</a:t>
            </a:r>
          </a:p>
          <a:p>
            <a:r>
              <a:rPr lang="fr-FR" dirty="0"/>
              <a:t>type(</a:t>
            </a:r>
            <a:r>
              <a:rPr lang="fr-FR" dirty="0" err="1"/>
              <a:t>res.content</a:t>
            </a:r>
            <a:r>
              <a:rPr lang="fr-FR" dirty="0"/>
              <a:t>)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15DB4F7-C134-8345-BF19-F26498160045}"/>
              </a:ext>
            </a:extLst>
          </p:cNvPr>
          <p:cNvSpPr>
            <a:spLocks noGrp="1"/>
          </p:cNvSpPr>
          <p:nvPr/>
        </p:nvSpPr>
        <p:spPr>
          <a:xfrm>
            <a:off x="2194033" y="3048000"/>
            <a:ext cx="9288781" cy="838200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str</a:t>
            </a:r>
            <a:endParaRPr lang="fr-FR" dirty="0"/>
          </a:p>
          <a:p>
            <a:r>
              <a:rPr lang="fr-FR" dirty="0"/>
              <a:t>bytes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1601584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The response content is available in several forms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6458011-7F90-D249-983F-FB6DB10EFD75}"/>
              </a:ext>
            </a:extLst>
          </p:cNvPr>
          <p:cNvSpPr>
            <a:spLocks noGrp="1"/>
          </p:cNvSpPr>
          <p:nvPr/>
        </p:nvSpPr>
        <p:spPr>
          <a:xfrm>
            <a:off x="2194033" y="4582146"/>
            <a:ext cx="9288781" cy="566427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type(</a:t>
            </a:r>
            <a:r>
              <a:rPr lang="fr-FR" dirty="0" err="1"/>
              <a:t>res.json</a:t>
            </a:r>
            <a:r>
              <a:rPr lang="fr-FR" dirty="0"/>
              <a:t>())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815CDBD-405D-624F-BEF5-95B514938743}"/>
              </a:ext>
            </a:extLst>
          </p:cNvPr>
          <p:cNvSpPr>
            <a:spLocks noGrp="1"/>
          </p:cNvSpPr>
          <p:nvPr/>
        </p:nvSpPr>
        <p:spPr>
          <a:xfrm>
            <a:off x="2194033" y="5268015"/>
            <a:ext cx="9288781" cy="566427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dict</a:t>
            </a:r>
            <a:endParaRPr lang="fr-FR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B2564FA7-6A85-AE45-BE36-DA88949AD794}"/>
              </a:ext>
            </a:extLst>
          </p:cNvPr>
          <p:cNvSpPr txBox="1">
            <a:spLocks/>
          </p:cNvSpPr>
          <p:nvPr/>
        </p:nvSpPr>
        <p:spPr>
          <a:xfrm>
            <a:off x="603882" y="4050268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Parse a JSON response directly to a </a:t>
            </a:r>
            <a:r>
              <a:rPr lang="en" sz="24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032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12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3" y="1937958"/>
            <a:ext cx="9288781" cy="576504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res.headers</a:t>
            </a:r>
            <a:r>
              <a:rPr lang="fr-FR" dirty="0"/>
              <a:t>)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15DB4F7-C134-8345-BF19-F26498160045}"/>
              </a:ext>
            </a:extLst>
          </p:cNvPr>
          <p:cNvSpPr>
            <a:spLocks noGrp="1"/>
          </p:cNvSpPr>
          <p:nvPr/>
        </p:nvSpPr>
        <p:spPr>
          <a:xfrm>
            <a:off x="2194033" y="2667000"/>
            <a:ext cx="9288781" cy="1709358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{'Date': 'Tue, 12 May 2020 10:00:57 GMT',</a:t>
            </a:r>
          </a:p>
          <a:p>
            <a:r>
              <a:rPr lang="fr-FR" dirty="0"/>
              <a:t> 'Expires': '-1',</a:t>
            </a:r>
          </a:p>
          <a:p>
            <a:r>
              <a:rPr lang="fr-FR" dirty="0"/>
              <a:t> 'Cache-Control': '</a:t>
            </a:r>
            <a:r>
              <a:rPr lang="fr-FR" dirty="0" err="1"/>
              <a:t>private</a:t>
            </a:r>
            <a:r>
              <a:rPr lang="fr-FR" dirty="0"/>
              <a:t>, max-</a:t>
            </a:r>
            <a:r>
              <a:rPr lang="fr-FR" dirty="0" err="1"/>
              <a:t>age</a:t>
            </a:r>
            <a:r>
              <a:rPr lang="fr-FR" dirty="0"/>
              <a:t>=0',</a:t>
            </a:r>
          </a:p>
          <a:p>
            <a:r>
              <a:rPr lang="fr-FR" dirty="0"/>
              <a:t> 'Content-Type': '</a:t>
            </a:r>
            <a:r>
              <a:rPr lang="fr-FR" dirty="0" err="1"/>
              <a:t>text</a:t>
            </a:r>
            <a:r>
              <a:rPr lang="fr-FR" dirty="0"/>
              <a:t>/html; </a:t>
            </a:r>
            <a:r>
              <a:rPr lang="fr-FR" dirty="0" err="1"/>
              <a:t>charset</a:t>
            </a:r>
            <a:r>
              <a:rPr lang="fr-FR" dirty="0"/>
              <a:t>=ISO-8859-1</a:t>
            </a:r>
          </a:p>
          <a:p>
            <a:r>
              <a:rPr lang="fr-FR" dirty="0"/>
              <a:t>...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1449184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Read the response headers in </a:t>
            </a:r>
            <a:r>
              <a:rPr lang="en" sz="24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form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6458011-7F90-D249-983F-FB6DB10EFD75}"/>
              </a:ext>
            </a:extLst>
          </p:cNvPr>
          <p:cNvSpPr>
            <a:spLocks noGrp="1"/>
          </p:cNvSpPr>
          <p:nvPr/>
        </p:nvSpPr>
        <p:spPr>
          <a:xfrm>
            <a:off x="2194033" y="5072304"/>
            <a:ext cx="9288781" cy="566427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type(</a:t>
            </a:r>
            <a:r>
              <a:rPr lang="fr-FR" dirty="0" err="1"/>
              <a:t>res.json</a:t>
            </a:r>
            <a:r>
              <a:rPr lang="fr-FR" dirty="0"/>
              <a:t>())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815CDBD-405D-624F-BEF5-95B514938743}"/>
              </a:ext>
            </a:extLst>
          </p:cNvPr>
          <p:cNvSpPr>
            <a:spLocks noGrp="1"/>
          </p:cNvSpPr>
          <p:nvPr/>
        </p:nvSpPr>
        <p:spPr>
          <a:xfrm>
            <a:off x="2194033" y="5758173"/>
            <a:ext cx="9288781" cy="566427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dict</a:t>
            </a:r>
            <a:endParaRPr lang="fr-FR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B2564FA7-6A85-AE45-BE36-DA88949AD794}"/>
              </a:ext>
            </a:extLst>
          </p:cNvPr>
          <p:cNvSpPr txBox="1">
            <a:spLocks/>
          </p:cNvSpPr>
          <p:nvPr/>
        </p:nvSpPr>
        <p:spPr>
          <a:xfrm>
            <a:off x="603882" y="4540426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Parse a JSON response directly to a </a:t>
            </a:r>
            <a:r>
              <a:rPr lang="en" sz="24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dict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232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13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3" y="4744306"/>
            <a:ext cx="9288781" cy="1709358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res</a:t>
            </a:r>
            <a:r>
              <a:rPr lang="fr-FR" dirty="0"/>
              <a:t> = </a:t>
            </a:r>
            <a:r>
              <a:rPr lang="fr-FR" dirty="0" err="1"/>
              <a:t>requests.post</a:t>
            </a:r>
            <a:r>
              <a:rPr lang="fr-FR" dirty="0"/>
              <a:t>('https://</a:t>
            </a:r>
            <a:r>
              <a:rPr lang="fr-FR" dirty="0" err="1"/>
              <a:t>httpbin.org</a:t>
            </a:r>
            <a:r>
              <a:rPr lang="fr-FR" dirty="0"/>
              <a:t>/post', data=...</a:t>
            </a:r>
          </a:p>
          <a:p>
            <a:r>
              <a:rPr lang="fr-FR" dirty="0" err="1"/>
              <a:t>res</a:t>
            </a:r>
            <a:r>
              <a:rPr lang="fr-FR" dirty="0"/>
              <a:t> = </a:t>
            </a:r>
            <a:r>
              <a:rPr lang="fr-FR" dirty="0" err="1"/>
              <a:t>requests.put</a:t>
            </a:r>
            <a:r>
              <a:rPr lang="fr-FR" dirty="0"/>
              <a:t>('https://</a:t>
            </a:r>
            <a:r>
              <a:rPr lang="fr-FR" dirty="0" err="1"/>
              <a:t>httpbin.org</a:t>
            </a:r>
            <a:r>
              <a:rPr lang="fr-FR" dirty="0"/>
              <a:t>/post', data=...</a:t>
            </a:r>
          </a:p>
          <a:p>
            <a:r>
              <a:rPr lang="fr-FR" dirty="0" err="1"/>
              <a:t>res</a:t>
            </a:r>
            <a:r>
              <a:rPr lang="fr-FR" dirty="0"/>
              <a:t> = </a:t>
            </a:r>
            <a:r>
              <a:rPr lang="fr-FR" dirty="0" err="1"/>
              <a:t>requests.delete</a:t>
            </a:r>
            <a:r>
              <a:rPr lang="fr-FR" dirty="0"/>
              <a:t>(...</a:t>
            </a:r>
          </a:p>
          <a:p>
            <a:r>
              <a:rPr lang="fr-FR" dirty="0" err="1"/>
              <a:t>res</a:t>
            </a:r>
            <a:r>
              <a:rPr lang="fr-FR" dirty="0"/>
              <a:t> = </a:t>
            </a:r>
            <a:r>
              <a:rPr lang="fr-FR" dirty="0" err="1"/>
              <a:t>requests.head</a:t>
            </a:r>
            <a:r>
              <a:rPr lang="fr-FR" dirty="0"/>
              <a:t>(...</a:t>
            </a:r>
          </a:p>
          <a:p>
            <a:r>
              <a:rPr lang="fr-FR" dirty="0" err="1"/>
              <a:t>res</a:t>
            </a:r>
            <a:r>
              <a:rPr lang="fr-FR" dirty="0"/>
              <a:t> = </a:t>
            </a:r>
            <a:r>
              <a:rPr lang="fr-FR" dirty="0" err="1"/>
              <a:t>requests.request</a:t>
            </a:r>
            <a:r>
              <a:rPr lang="fr-FR" dirty="0"/>
              <a:t>('GET', 'https://...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4332114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Other HTTP methods are available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FD042AF-135E-2643-BB00-5B67A081C920}"/>
              </a:ext>
            </a:extLst>
          </p:cNvPr>
          <p:cNvSpPr>
            <a:spLocks noGrp="1"/>
          </p:cNvSpPr>
          <p:nvPr/>
        </p:nvSpPr>
        <p:spPr>
          <a:xfrm>
            <a:off x="2194033" y="1631774"/>
            <a:ext cx="9288781" cy="1404558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res = </a:t>
            </a:r>
            <a:r>
              <a:rPr lang="en" dirty="0" err="1"/>
              <a:t>requests.get</a:t>
            </a:r>
            <a:r>
              <a:rPr lang="en" dirty="0"/>
              <a:t>('https://</a:t>
            </a:r>
            <a:r>
              <a:rPr lang="en" dirty="0" err="1"/>
              <a:t>google.com</a:t>
            </a:r>
            <a:r>
              <a:rPr lang="en" dirty="0"/>
              <a:t>/toto')</a:t>
            </a:r>
          </a:p>
          <a:p>
            <a:r>
              <a:rPr lang="en" dirty="0"/>
              <a:t>print(</a:t>
            </a:r>
            <a:r>
              <a:rPr lang="en" dirty="0" err="1"/>
              <a:t>res.ok</a:t>
            </a:r>
            <a:r>
              <a:rPr lang="en" dirty="0"/>
              <a:t>)</a:t>
            </a:r>
          </a:p>
          <a:p>
            <a:r>
              <a:rPr lang="en" dirty="0"/>
              <a:t>print(f'{</a:t>
            </a:r>
            <a:r>
              <a:rPr lang="en" dirty="0" err="1"/>
              <a:t>res.status_code</a:t>
            </a:r>
            <a:r>
              <a:rPr lang="en" dirty="0"/>
              <a:t>} {</a:t>
            </a:r>
            <a:r>
              <a:rPr lang="en" dirty="0" err="1"/>
              <a:t>res.reason</a:t>
            </a:r>
            <a:r>
              <a:rPr lang="en" dirty="0"/>
              <a:t>}')</a:t>
            </a:r>
          </a:p>
          <a:p>
            <a:r>
              <a:rPr lang="en" dirty="0" err="1"/>
              <a:t>res.raise_for_status</a:t>
            </a:r>
            <a:r>
              <a:rPr lang="en" dirty="0"/>
              <a:t>()</a:t>
            </a: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39B0D4C-A8BB-4D48-BF15-B7E3D64E0DC5}"/>
              </a:ext>
            </a:extLst>
          </p:cNvPr>
          <p:cNvSpPr txBox="1">
            <a:spLocks/>
          </p:cNvSpPr>
          <p:nvPr/>
        </p:nvSpPr>
        <p:spPr>
          <a:xfrm>
            <a:off x="603882" y="1143000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Raise a Python error on HTTP errors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8D28F13-85A3-E340-ACFC-4F9542B468F7}"/>
              </a:ext>
            </a:extLst>
          </p:cNvPr>
          <p:cNvSpPr>
            <a:spLocks noGrp="1"/>
          </p:cNvSpPr>
          <p:nvPr/>
        </p:nvSpPr>
        <p:spPr>
          <a:xfrm>
            <a:off x="2194033" y="3079956"/>
            <a:ext cx="9288781" cy="1164290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False</a:t>
            </a:r>
          </a:p>
          <a:p>
            <a:r>
              <a:rPr lang="fr-FR" dirty="0"/>
              <a:t>404 Not </a:t>
            </a:r>
            <a:r>
              <a:rPr lang="fr-FR" dirty="0" err="1"/>
              <a:t>Found</a:t>
            </a:r>
            <a:endParaRPr lang="fr-FR" dirty="0"/>
          </a:p>
          <a:p>
            <a:r>
              <a:rPr lang="en" dirty="0" err="1">
                <a:solidFill>
                  <a:srgbClr val="FF0000"/>
                </a:solidFill>
              </a:rPr>
              <a:t>HTTPError</a:t>
            </a:r>
            <a:r>
              <a:rPr lang="en" dirty="0">
                <a:solidFill>
                  <a:srgbClr val="FF0000"/>
                </a:solidFill>
              </a:rPr>
              <a:t>: </a:t>
            </a:r>
            <a:r>
              <a:rPr lang="en" dirty="0"/>
              <a:t>404 Client Error: Not Found for </a:t>
            </a:r>
            <a:r>
              <a:rPr lang="en" dirty="0" err="1"/>
              <a:t>url</a:t>
            </a:r>
            <a:r>
              <a:rPr lang="en" dirty="0"/>
              <a:t>: https://</a:t>
            </a:r>
            <a:r>
              <a:rPr lang="en" dirty="0" err="1"/>
              <a:t>google.com</a:t>
            </a:r>
            <a:r>
              <a:rPr lang="en" dirty="0"/>
              <a:t>/toto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7164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14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3" y="3969256"/>
            <a:ext cx="9288781" cy="1669544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res</a:t>
            </a:r>
            <a:r>
              <a:rPr lang="fr-FR" dirty="0"/>
              <a:t> = </a:t>
            </a:r>
            <a:r>
              <a:rPr lang="fr-FR" dirty="0" err="1"/>
              <a:t>requests.post</a:t>
            </a:r>
            <a:r>
              <a:rPr lang="fr-FR" dirty="0"/>
              <a:t>('https://</a:t>
            </a:r>
            <a:r>
              <a:rPr lang="fr-FR" dirty="0" err="1"/>
              <a:t>httpbin.org</a:t>
            </a:r>
            <a:r>
              <a:rPr lang="fr-FR" dirty="0"/>
              <a:t>/post',</a:t>
            </a:r>
          </a:p>
          <a:p>
            <a:r>
              <a:rPr lang="fr-FR" dirty="0"/>
              <a:t>                    data=</a:t>
            </a:r>
            <a:r>
              <a:rPr lang="fr-FR" dirty="0" err="1"/>
              <a:t>b'Hello</a:t>
            </a:r>
            <a:r>
              <a:rPr lang="fr-FR" dirty="0"/>
              <a:t> World!')</a:t>
            </a:r>
          </a:p>
          <a:p>
            <a:r>
              <a:rPr lang="fr-FR" dirty="0" err="1"/>
              <a:t>res</a:t>
            </a:r>
            <a:r>
              <a:rPr lang="fr-FR" dirty="0"/>
              <a:t> = </a:t>
            </a:r>
            <a:r>
              <a:rPr lang="fr-FR" dirty="0" err="1"/>
              <a:t>requests.post</a:t>
            </a:r>
            <a:r>
              <a:rPr lang="fr-FR" dirty="0"/>
              <a:t>('https://</a:t>
            </a:r>
            <a:r>
              <a:rPr lang="fr-FR" dirty="0" err="1"/>
              <a:t>httpbin.org</a:t>
            </a:r>
            <a:r>
              <a:rPr lang="fr-FR" dirty="0"/>
              <a:t>/post',</a:t>
            </a:r>
          </a:p>
          <a:p>
            <a:r>
              <a:rPr lang="fr-FR" dirty="0"/>
              <a:t>                    data={'hello': 'world', '</a:t>
            </a:r>
            <a:r>
              <a:rPr lang="fr-FR" dirty="0" err="1"/>
              <a:t>search</a:t>
            </a:r>
            <a:r>
              <a:rPr lang="fr-FR" dirty="0"/>
              <a:t>': 'python'})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res.request.body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3516868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Send data in request body with </a:t>
            </a:r>
            <a:r>
              <a:rPr lang="en" sz="2400" kern="0" dirty="0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FD042AF-135E-2643-BB00-5B67A081C920}"/>
              </a:ext>
            </a:extLst>
          </p:cNvPr>
          <p:cNvSpPr>
            <a:spLocks noGrp="1"/>
          </p:cNvSpPr>
          <p:nvPr/>
        </p:nvSpPr>
        <p:spPr>
          <a:xfrm>
            <a:off x="2194033" y="1631774"/>
            <a:ext cx="9288781" cy="111142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res = </a:t>
            </a:r>
            <a:r>
              <a:rPr lang="en" dirty="0" err="1"/>
              <a:t>requests.get</a:t>
            </a:r>
            <a:r>
              <a:rPr lang="en" dirty="0"/>
              <a:t>('</a:t>
            </a:r>
            <a:r>
              <a:rPr lang="fr-FR" dirty="0"/>
              <a:t>https://</a:t>
            </a:r>
            <a:r>
              <a:rPr lang="fr-FR" dirty="0" err="1"/>
              <a:t>www.google.com</a:t>
            </a:r>
            <a:r>
              <a:rPr lang="fr-FR" dirty="0"/>
              <a:t>/</a:t>
            </a:r>
            <a:r>
              <a:rPr lang="fr-FR" dirty="0" err="1"/>
              <a:t>search</a:t>
            </a:r>
            <a:r>
              <a:rPr lang="fr-FR" dirty="0"/>
              <a:t>', </a:t>
            </a:r>
          </a:p>
          <a:p>
            <a:r>
              <a:rPr lang="fr-FR" dirty="0"/>
              <a:t>                   </a:t>
            </a:r>
            <a:r>
              <a:rPr lang="fr-FR" dirty="0" err="1"/>
              <a:t>params</a:t>
            </a:r>
            <a:r>
              <a:rPr lang="fr-FR" dirty="0"/>
              <a:t>={'</a:t>
            </a:r>
            <a:r>
              <a:rPr lang="fr-FR" dirty="0" err="1"/>
              <a:t>q':'Hello</a:t>
            </a:r>
            <a:r>
              <a:rPr lang="fr-FR" dirty="0"/>
              <a:t> World'})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res.url</a:t>
            </a:r>
            <a:r>
              <a:rPr lang="fr-FR" dirty="0"/>
              <a:t>)</a:t>
            </a:r>
            <a:endParaRPr lang="en" dirty="0"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39B0D4C-A8BB-4D48-BF15-B7E3D64E0DC5}"/>
              </a:ext>
            </a:extLst>
          </p:cNvPr>
          <p:cNvSpPr txBox="1">
            <a:spLocks/>
          </p:cNvSpPr>
          <p:nvPr/>
        </p:nvSpPr>
        <p:spPr>
          <a:xfrm>
            <a:off x="603882" y="1143000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Send query variables with </a:t>
            </a:r>
            <a:r>
              <a:rPr lang="en" sz="24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params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8D28F13-85A3-E340-ACFC-4F9542B468F7}"/>
              </a:ext>
            </a:extLst>
          </p:cNvPr>
          <p:cNvSpPr>
            <a:spLocks noGrp="1"/>
          </p:cNvSpPr>
          <p:nvPr/>
        </p:nvSpPr>
        <p:spPr>
          <a:xfrm>
            <a:off x="2194033" y="2819400"/>
            <a:ext cx="9288781" cy="577644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https://</a:t>
            </a:r>
            <a:r>
              <a:rPr lang="fr-FR" dirty="0" err="1"/>
              <a:t>www.google.com</a:t>
            </a:r>
            <a:r>
              <a:rPr lang="fr-FR" dirty="0"/>
              <a:t>/</a:t>
            </a:r>
            <a:r>
              <a:rPr lang="fr-FR" dirty="0" err="1"/>
              <a:t>search?q</a:t>
            </a:r>
            <a:r>
              <a:rPr lang="fr-FR" dirty="0"/>
              <a:t>=</a:t>
            </a:r>
            <a:r>
              <a:rPr lang="fr-FR" dirty="0" err="1"/>
              <a:t>Hello+World</a:t>
            </a:r>
            <a:endParaRPr lang="fr-FR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B8D6A40-25F8-5C4C-A2F0-79571637A895}"/>
              </a:ext>
            </a:extLst>
          </p:cNvPr>
          <p:cNvSpPr>
            <a:spLocks noGrp="1"/>
          </p:cNvSpPr>
          <p:nvPr/>
        </p:nvSpPr>
        <p:spPr>
          <a:xfrm>
            <a:off x="2194033" y="5763003"/>
            <a:ext cx="9288781" cy="577644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hello=</a:t>
            </a:r>
            <a:r>
              <a:rPr lang="fr-FR" dirty="0" err="1"/>
              <a:t>world&amp;search</a:t>
            </a:r>
            <a:r>
              <a:rPr lang="fr-FR" dirty="0"/>
              <a:t>=python</a:t>
            </a:r>
          </a:p>
        </p:txBody>
      </p:sp>
    </p:spTree>
    <p:extLst>
      <p:ext uri="{BB962C8B-B14F-4D97-AF65-F5344CB8AC3E}">
        <p14:creationId xmlns:p14="http://schemas.microsoft.com/office/powerpoint/2010/main" val="1641023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15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3" y="4209524"/>
            <a:ext cx="9288781" cy="142927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with</a:t>
            </a:r>
            <a:r>
              <a:rPr lang="fr-FR" dirty="0"/>
              <a:t> open('</a:t>
            </a:r>
            <a:r>
              <a:rPr lang="fr-FR" dirty="0" err="1"/>
              <a:t>profile_pic.png</a:t>
            </a:r>
            <a:r>
              <a:rPr lang="fr-FR" dirty="0"/>
              <a:t>', '</a:t>
            </a:r>
            <a:r>
              <a:rPr lang="fr-FR" dirty="0" err="1"/>
              <a:t>rb</a:t>
            </a:r>
            <a:r>
              <a:rPr lang="fr-FR" dirty="0"/>
              <a:t>') as f:</a:t>
            </a:r>
          </a:p>
          <a:p>
            <a:r>
              <a:rPr lang="fr-FR" dirty="0"/>
              <a:t>  </a:t>
            </a:r>
            <a:r>
              <a:rPr lang="fr-FR" dirty="0" err="1"/>
              <a:t>res</a:t>
            </a:r>
            <a:r>
              <a:rPr lang="fr-FR" dirty="0"/>
              <a:t> = </a:t>
            </a:r>
            <a:r>
              <a:rPr lang="fr-FR" dirty="0" err="1"/>
              <a:t>requests.post</a:t>
            </a:r>
            <a:r>
              <a:rPr lang="fr-FR" dirty="0"/>
              <a:t>('https://</a:t>
            </a:r>
            <a:r>
              <a:rPr lang="fr-FR" dirty="0" err="1"/>
              <a:t>httpbin.org</a:t>
            </a:r>
            <a:r>
              <a:rPr lang="fr-FR" dirty="0"/>
              <a:t>/post',</a:t>
            </a:r>
          </a:p>
          <a:p>
            <a:r>
              <a:rPr lang="fr-FR" dirty="0"/>
              <a:t>                      files={'</a:t>
            </a:r>
            <a:r>
              <a:rPr lang="fr-FR" dirty="0" err="1"/>
              <a:t>upload</a:t>
            </a:r>
            <a:r>
              <a:rPr lang="fr-FR" dirty="0"/>
              <a:t>': f})</a:t>
            </a:r>
          </a:p>
          <a:p>
            <a:r>
              <a:rPr lang="en" dirty="0" err="1"/>
              <a:t>len</a:t>
            </a:r>
            <a:r>
              <a:rPr lang="en" dirty="0"/>
              <a:t>(</a:t>
            </a:r>
            <a:r>
              <a:rPr lang="en" dirty="0" err="1"/>
              <a:t>res.request.body</a:t>
            </a:r>
            <a:r>
              <a:rPr lang="en" dirty="0"/>
              <a:t>)</a:t>
            </a:r>
          </a:p>
          <a:p>
            <a:endParaRPr lang="fr-FR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3745468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Send file attachments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FD042AF-135E-2643-BB00-5B67A081C920}"/>
              </a:ext>
            </a:extLst>
          </p:cNvPr>
          <p:cNvSpPr>
            <a:spLocks noGrp="1"/>
          </p:cNvSpPr>
          <p:nvPr/>
        </p:nvSpPr>
        <p:spPr>
          <a:xfrm>
            <a:off x="2194033" y="1739930"/>
            <a:ext cx="9288781" cy="111142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res = </a:t>
            </a:r>
            <a:r>
              <a:rPr lang="en" dirty="0" err="1"/>
              <a:t>requests.post</a:t>
            </a:r>
            <a:r>
              <a:rPr lang="en" dirty="0"/>
              <a:t>('</a:t>
            </a:r>
            <a:r>
              <a:rPr lang="fr-FR" dirty="0"/>
              <a:t>https://</a:t>
            </a:r>
            <a:r>
              <a:rPr lang="fr-FR" dirty="0" err="1"/>
              <a:t>httpbin.org</a:t>
            </a:r>
            <a:r>
              <a:rPr lang="fr-FR" dirty="0"/>
              <a:t>/post', </a:t>
            </a:r>
          </a:p>
          <a:p>
            <a:r>
              <a:rPr lang="fr-FR" dirty="0"/>
              <a:t>                    </a:t>
            </a:r>
            <a:r>
              <a:rPr lang="fr-FR" dirty="0" err="1"/>
              <a:t>json</a:t>
            </a:r>
            <a:r>
              <a:rPr lang="fr-FR" dirty="0"/>
              <a:t>={'hello': 'world', 'python': None})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res.request.body</a:t>
            </a:r>
            <a:r>
              <a:rPr lang="fr-FR" dirty="0"/>
              <a:t>)</a:t>
            </a:r>
            <a:endParaRPr lang="en" dirty="0"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39B0D4C-A8BB-4D48-BF15-B7E3D64E0DC5}"/>
              </a:ext>
            </a:extLst>
          </p:cNvPr>
          <p:cNvSpPr txBox="1">
            <a:spLocks/>
          </p:cNvSpPr>
          <p:nvPr/>
        </p:nvSpPr>
        <p:spPr>
          <a:xfrm>
            <a:off x="603882" y="1251156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Encode request data as JSON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8D28F13-85A3-E340-ACFC-4F9542B468F7}"/>
              </a:ext>
            </a:extLst>
          </p:cNvPr>
          <p:cNvSpPr>
            <a:spLocks noGrp="1"/>
          </p:cNvSpPr>
          <p:nvPr/>
        </p:nvSpPr>
        <p:spPr>
          <a:xfrm>
            <a:off x="2194033" y="2927556"/>
            <a:ext cx="9288781" cy="577644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b'{"hello": "world", "python": </a:t>
            </a:r>
            <a:r>
              <a:rPr lang="fr-FR" dirty="0" err="1"/>
              <a:t>null</a:t>
            </a:r>
            <a:r>
              <a:rPr lang="fr-FR" dirty="0"/>
              <a:t>}'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B8D6A40-25F8-5C4C-A2F0-79571637A895}"/>
              </a:ext>
            </a:extLst>
          </p:cNvPr>
          <p:cNvSpPr>
            <a:spLocks noGrp="1"/>
          </p:cNvSpPr>
          <p:nvPr/>
        </p:nvSpPr>
        <p:spPr>
          <a:xfrm>
            <a:off x="2194033" y="5715000"/>
            <a:ext cx="9288781" cy="577644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669525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204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16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FD042AF-135E-2643-BB00-5B67A081C920}"/>
              </a:ext>
            </a:extLst>
          </p:cNvPr>
          <p:cNvSpPr>
            <a:spLocks noGrp="1"/>
          </p:cNvSpPr>
          <p:nvPr/>
        </p:nvSpPr>
        <p:spPr>
          <a:xfrm>
            <a:off x="2194033" y="2044730"/>
            <a:ext cx="9288781" cy="111142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res = </a:t>
            </a:r>
            <a:r>
              <a:rPr lang="en" dirty="0" err="1"/>
              <a:t>requests.get</a:t>
            </a:r>
            <a:r>
              <a:rPr lang="en" dirty="0"/>
              <a:t>('</a:t>
            </a:r>
            <a:r>
              <a:rPr lang="fr-FR" dirty="0"/>
              <a:t>https://</a:t>
            </a:r>
            <a:r>
              <a:rPr lang="fr-FR" dirty="0" err="1"/>
              <a:t>httpbin.org</a:t>
            </a:r>
            <a:r>
              <a:rPr lang="fr-FR" dirty="0"/>
              <a:t>/post', </a:t>
            </a:r>
          </a:p>
          <a:p>
            <a:r>
              <a:rPr lang="fr-FR" dirty="0"/>
              <a:t>                   headers={'</a:t>
            </a:r>
            <a:r>
              <a:rPr lang="fr-FR" dirty="0" err="1"/>
              <a:t>Authorization</a:t>
            </a:r>
            <a:r>
              <a:rPr lang="fr-FR" dirty="0"/>
              <a:t>': '</a:t>
            </a:r>
            <a:r>
              <a:rPr lang="fr-FR" dirty="0" err="1"/>
              <a:t>alibaba:opensesame</a:t>
            </a:r>
            <a:r>
              <a:rPr lang="fr-FR" dirty="0"/>
              <a:t>'})</a:t>
            </a:r>
          </a:p>
          <a:p>
            <a:r>
              <a:rPr lang="fr-FR" dirty="0" err="1"/>
              <a:t>print</a:t>
            </a:r>
            <a:r>
              <a:rPr lang="fr-FR" dirty="0"/>
              <a:t>(</a:t>
            </a:r>
            <a:r>
              <a:rPr lang="fr-FR" dirty="0" err="1"/>
              <a:t>res.request.body</a:t>
            </a:r>
            <a:r>
              <a:rPr lang="fr-FR" dirty="0"/>
              <a:t>)</a:t>
            </a:r>
            <a:endParaRPr lang="en" dirty="0"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39B0D4C-A8BB-4D48-BF15-B7E3D64E0DC5}"/>
              </a:ext>
            </a:extLst>
          </p:cNvPr>
          <p:cNvSpPr txBox="1">
            <a:spLocks/>
          </p:cNvSpPr>
          <p:nvPr/>
        </p:nvSpPr>
        <p:spPr>
          <a:xfrm>
            <a:off x="603882" y="1555956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Customize request headers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8D28F13-85A3-E340-ACFC-4F9542B468F7}"/>
              </a:ext>
            </a:extLst>
          </p:cNvPr>
          <p:cNvSpPr>
            <a:spLocks noGrp="1"/>
          </p:cNvSpPr>
          <p:nvPr/>
        </p:nvSpPr>
        <p:spPr>
          <a:xfrm>
            <a:off x="2194033" y="3232356"/>
            <a:ext cx="9288781" cy="577644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b'{"hello": "world", "python": </a:t>
            </a:r>
            <a:r>
              <a:rPr lang="fr-FR" dirty="0" err="1"/>
              <a:t>null</a:t>
            </a:r>
            <a:r>
              <a:rPr lang="fr-FR" dirty="0"/>
              <a:t>}'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FAA7419-1BEC-374E-BC9D-BC6825E89A6D}"/>
              </a:ext>
            </a:extLst>
          </p:cNvPr>
          <p:cNvSpPr>
            <a:spLocks noGrp="1"/>
          </p:cNvSpPr>
          <p:nvPr/>
        </p:nvSpPr>
        <p:spPr>
          <a:xfrm>
            <a:off x="2194033" y="4603956"/>
            <a:ext cx="9288781" cy="577644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res</a:t>
            </a:r>
            <a:r>
              <a:rPr lang="fr-FR" dirty="0"/>
              <a:t> = </a:t>
            </a:r>
            <a:r>
              <a:rPr lang="fr-FR" dirty="0" err="1"/>
              <a:t>requests.get</a:t>
            </a:r>
            <a:r>
              <a:rPr lang="fr-FR" dirty="0"/>
              <a:t>('https://</a:t>
            </a:r>
            <a:r>
              <a:rPr lang="fr-FR" dirty="0" err="1"/>
              <a:t>www.google.com</a:t>
            </a:r>
            <a:r>
              <a:rPr lang="fr-FR" dirty="0"/>
              <a:t>', timeout=0.001)</a:t>
            </a: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5C895D6E-3251-3E46-84F0-3625D7FD60E1}"/>
              </a:ext>
            </a:extLst>
          </p:cNvPr>
          <p:cNvSpPr txBox="1">
            <a:spLocks/>
          </p:cNvSpPr>
          <p:nvPr/>
        </p:nvSpPr>
        <p:spPr>
          <a:xfrm>
            <a:off x="603882" y="4126468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Set request timeout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ECD8671-D7BF-6A4C-AB46-AD5068F58B6B}"/>
              </a:ext>
            </a:extLst>
          </p:cNvPr>
          <p:cNvSpPr>
            <a:spLocks noGrp="1"/>
          </p:cNvSpPr>
          <p:nvPr/>
        </p:nvSpPr>
        <p:spPr>
          <a:xfrm>
            <a:off x="2194033" y="5257800"/>
            <a:ext cx="9288781" cy="801152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 err="1">
                <a:solidFill>
                  <a:srgbClr val="FF0000"/>
                </a:solidFill>
              </a:rPr>
              <a:t>ConnectTimeout</a:t>
            </a:r>
            <a:r>
              <a:rPr lang="en" dirty="0">
                <a:solidFill>
                  <a:srgbClr val="FF0000"/>
                </a:solidFill>
              </a:rPr>
              <a:t>: </a:t>
            </a:r>
            <a:r>
              <a:rPr lang="en" dirty="0"/>
              <a:t>'Connection to </a:t>
            </a:r>
            <a:r>
              <a:rPr lang="en" dirty="0" err="1"/>
              <a:t>www.google.com</a:t>
            </a:r>
            <a:r>
              <a:rPr lang="en" dirty="0"/>
              <a:t> timed out. (connect timeout=0.001)'))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553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2"/>
            <a:ext cx="12192000" cy="6854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125200" y="5334000"/>
            <a:ext cx="84227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relea</a:t>
            </a:r>
            <a:r>
              <a:rPr sz="900" spc="5" dirty="0">
                <a:solidFill>
                  <a:srgbClr val="595959"/>
                </a:solidFill>
                <a:latin typeface="Arial"/>
                <a:cs typeface="Arial"/>
              </a:rPr>
              <a:t>s</a:t>
            </a: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sz="9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900" spc="-20" dirty="0">
                <a:solidFill>
                  <a:srgbClr val="595959"/>
                </a:solidFill>
                <a:latin typeface="Arial"/>
                <a:cs typeface="Arial"/>
              </a:rPr>
              <a:t> 1</a:t>
            </a: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.0.0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8400" y="4145117"/>
            <a:ext cx="5725040" cy="907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7165" algn="r">
              <a:lnSpc>
                <a:spcPct val="100000"/>
              </a:lnSpc>
            </a:pPr>
            <a:r>
              <a:rPr lang="en-US" sz="2400" spc="-15" baseline="1736" dirty="0">
                <a:solidFill>
                  <a:srgbClr val="7F7F7F"/>
                </a:solidFill>
                <a:latin typeface="Arial"/>
                <a:cs typeface="Arial"/>
              </a:rPr>
              <a:t>Chapter</a:t>
            </a:r>
            <a:r>
              <a:rPr sz="2400" baseline="1736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0</a:t>
            </a:r>
            <a:r>
              <a:rPr lang="en-US" sz="1600" b="1" spc="-10" dirty="0">
                <a:latin typeface="Arial"/>
                <a:cs typeface="Arial"/>
              </a:rPr>
              <a:t>2</a:t>
            </a:r>
          </a:p>
          <a:p>
            <a:pPr algn="r">
              <a:lnSpc>
                <a:spcPct val="100000"/>
              </a:lnSpc>
              <a:spcBef>
                <a:spcPts val="23"/>
              </a:spcBef>
            </a:pPr>
            <a:endParaRPr lang="fr-FR" sz="2100" dirty="0">
              <a:latin typeface="Times New Roman"/>
              <a:cs typeface="Times New Roman"/>
            </a:endParaRPr>
          </a:p>
          <a:p>
            <a:pPr marL="12700" algn="r">
              <a:lnSpc>
                <a:spcPct val="100000"/>
              </a:lnSpc>
            </a:pPr>
            <a:r>
              <a:rPr lang="en-US" sz="2200" spc="-15" dirty="0">
                <a:latin typeface="Arial"/>
                <a:cs typeface="Arial"/>
              </a:rPr>
              <a:t>Web Applications with Flask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91400" y="2456174"/>
            <a:ext cx="4576578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560"/>
              </a:lnSpc>
            </a:pPr>
            <a:r>
              <a:rPr lang="en-US" sz="4000" b="1" spc="-25" dirty="0">
                <a:latin typeface="Arial"/>
                <a:cs typeface="Arial"/>
              </a:rPr>
              <a:t>Python 3 Beginner</a:t>
            </a:r>
            <a:endParaRPr sz="4000" dirty="0">
              <a:latin typeface="Arial"/>
              <a:cs typeface="Arial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0"/>
            <a:ext cx="1922158" cy="861477"/>
          </a:xfrm>
          <a:prstGeom prst="rect">
            <a:avLst/>
          </a:prstGeom>
        </p:spPr>
      </p:pic>
      <p:sp>
        <p:nvSpPr>
          <p:cNvPr id="9" name="Sous-titre 2"/>
          <p:cNvSpPr txBox="1">
            <a:spLocks/>
          </p:cNvSpPr>
          <p:nvPr/>
        </p:nvSpPr>
        <p:spPr>
          <a:xfrm>
            <a:off x="2057400" y="6442654"/>
            <a:ext cx="6105525" cy="2965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fr-FR"/>
            </a:defPPr>
            <a:lvl1pPr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fr-FR" sz="900" dirty="0"/>
              <a:t>37/39 Avenue Ledru Rollin – CS 11237 – 75750 PARIS CEDEX 12  - </a:t>
            </a:r>
            <a:r>
              <a:rPr lang="fr-FR" sz="900" dirty="0">
                <a:hlinkClick r:id="rId5"/>
              </a:rPr>
              <a:t>info@valnaos.com</a:t>
            </a:r>
            <a:r>
              <a:rPr lang="fr-FR" sz="900" dirty="0"/>
              <a:t> – </a:t>
            </a:r>
            <a:r>
              <a:rPr lang="fr-FR" sz="900" dirty="0">
                <a:hlinkClick r:id="rId6"/>
              </a:rPr>
              <a:t>www.valnaos.com</a:t>
            </a:r>
            <a:r>
              <a:rPr lang="fr-FR" sz="900" dirty="0"/>
              <a:t>  Tél : 01 86 95 20 48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8796F5-97FA-41DC-9FA1-5041D407FE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fr-FR" spc="-5"/>
              <a:t>Cop</a:t>
            </a:r>
            <a:r>
              <a:rPr lang="fr-FR" spc="-10"/>
              <a:t>y</a:t>
            </a:r>
            <a:r>
              <a:rPr lang="fr-FR" spc="-5"/>
              <a:t>r</a:t>
            </a:r>
            <a:r>
              <a:rPr lang="fr-FR"/>
              <a:t>ig</a:t>
            </a:r>
            <a:r>
              <a:rPr lang="fr-FR" spc="-5"/>
              <a:t>h</a:t>
            </a:r>
            <a:r>
              <a:rPr lang="fr-FR"/>
              <a:t>t</a:t>
            </a:r>
            <a:r>
              <a:rPr lang="fr-FR" spc="20"/>
              <a:t> </a:t>
            </a:r>
            <a:r>
              <a:rPr lang="fr-FR"/>
              <a:t>© </a:t>
            </a:r>
            <a:r>
              <a:rPr lang="fr-FR" spc="-5"/>
              <a:t>2020</a:t>
            </a:r>
            <a:r>
              <a:rPr lang="fr-FR"/>
              <a:t>  </a:t>
            </a:r>
            <a:r>
              <a:rPr lang="fr-FR" spc="95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17</a:t>
            </a:fld>
            <a:endParaRPr dirty="0">
              <a:solidFill>
                <a:srgbClr val="000000"/>
              </a:solidFill>
            </a:endParaRPr>
          </a:p>
        </p:txBody>
      </p:sp>
      <p:pic>
        <p:nvPicPr>
          <p:cNvPr id="1026" name="Picture 2" descr="Résultat de recherche d'images pour &quot;altran education services&quot;">
            <a:extLst>
              <a:ext uri="{FF2B5EF4-FFF2-40B4-BE49-F238E27FC236}">
                <a16:creationId xmlns:a16="http://schemas.microsoft.com/office/drawing/2014/main" id="{30F95EBD-0CC1-4C5B-A4D0-476168218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3661" y="253842"/>
            <a:ext cx="1922158" cy="73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662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Flask</a:t>
            </a:r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18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3BE272E5-A6BE-CB45-8946-A70BE35E1EF5}"/>
              </a:ext>
            </a:extLst>
          </p:cNvPr>
          <p:cNvSpPr txBox="1">
            <a:spLocks/>
          </p:cNvSpPr>
          <p:nvPr/>
        </p:nvSpPr>
        <p:spPr>
          <a:xfrm>
            <a:off x="533400" y="1447800"/>
            <a:ext cx="10805163" cy="4117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Flask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is a micro-framework for building web applications</a:t>
            </a:r>
          </a:p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Use Flask to build web servers simply and efficiently without worrying about low-level details</a:t>
            </a:r>
          </a:p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Flask is perfect to build web applications with a JSON-based REST API</a:t>
            </a:r>
          </a:p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Use Flask wherever you would use PHP, Node.js or other non-Python backend technology</a:t>
            </a:r>
          </a:p>
        </p:txBody>
      </p:sp>
    </p:spTree>
    <p:extLst>
      <p:ext uri="{BB962C8B-B14F-4D97-AF65-F5344CB8AC3E}">
        <p14:creationId xmlns:p14="http://schemas.microsoft.com/office/powerpoint/2010/main" val="3636910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19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3" y="4855764"/>
            <a:ext cx="9288781" cy="112447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@</a:t>
            </a:r>
            <a:r>
              <a:rPr lang="fr-FR" dirty="0" err="1"/>
              <a:t>app.route</a:t>
            </a:r>
            <a:r>
              <a:rPr lang="fr-FR" dirty="0"/>
              <a:t>('/', </a:t>
            </a:r>
            <a:r>
              <a:rPr lang="fr-FR" dirty="0" err="1"/>
              <a:t>methods</a:t>
            </a:r>
            <a:r>
              <a:rPr lang="fr-FR" dirty="0"/>
              <a:t>=['GET', 'POST'])</a:t>
            </a:r>
          </a:p>
          <a:p>
            <a:r>
              <a:rPr lang="fr-FR" dirty="0" err="1"/>
              <a:t>def</a:t>
            </a:r>
            <a:r>
              <a:rPr lang="fr-FR" dirty="0"/>
              <a:t> index():</a:t>
            </a:r>
          </a:p>
          <a:p>
            <a:r>
              <a:rPr lang="fr-FR" dirty="0"/>
              <a:t>    return 'Hello World!'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3886200"/>
            <a:ext cx="10805163" cy="8412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By default, only </a:t>
            </a:r>
            <a:r>
              <a:rPr lang="en" sz="2400" kern="0" dirty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is supported by your route definitions</a:t>
            </a:r>
          </a:p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" sz="2400" kern="0" dirty="0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argument in the decorator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FD042AF-135E-2643-BB00-5B67A081C920}"/>
              </a:ext>
            </a:extLst>
          </p:cNvPr>
          <p:cNvSpPr>
            <a:spLocks noGrp="1"/>
          </p:cNvSpPr>
          <p:nvPr/>
        </p:nvSpPr>
        <p:spPr>
          <a:xfrm>
            <a:off x="2194033" y="2021640"/>
            <a:ext cx="9288781" cy="1451604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FLASK_ENV=development FLASK_APP=</a:t>
            </a:r>
            <a:r>
              <a:rPr lang="en-US" dirty="0" err="1"/>
              <a:t>main.py</a:t>
            </a:r>
            <a:r>
              <a:rPr lang="en-US" dirty="0"/>
              <a:t> flask run</a:t>
            </a:r>
            <a:endParaRPr lang="en" dirty="0"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39B0D4C-A8BB-4D48-BF15-B7E3D64E0DC5}"/>
              </a:ext>
            </a:extLst>
          </p:cNvPr>
          <p:cNvSpPr txBox="1">
            <a:spLocks/>
          </p:cNvSpPr>
          <p:nvPr/>
        </p:nvSpPr>
        <p:spPr>
          <a:xfrm>
            <a:off x="603882" y="1524000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Write a simple Flask server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CDC0C81-1B54-154D-867C-66E1D4D2DD86}"/>
              </a:ext>
            </a:extLst>
          </p:cNvPr>
          <p:cNvSpPr>
            <a:spLocks noGrp="1"/>
          </p:cNvSpPr>
          <p:nvPr/>
        </p:nvSpPr>
        <p:spPr>
          <a:xfrm>
            <a:off x="2194033" y="895109"/>
            <a:ext cx="9288781" cy="577644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from flask import Flask</a:t>
            </a:r>
          </a:p>
        </p:txBody>
      </p:sp>
    </p:spTree>
    <p:extLst>
      <p:ext uri="{BB962C8B-B14F-4D97-AF65-F5344CB8AC3E}">
        <p14:creationId xmlns:p14="http://schemas.microsoft.com/office/powerpoint/2010/main" val="3778153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What we saw last time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2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916E766-766B-A648-9DCF-6E2362B10132}"/>
              </a:ext>
            </a:extLst>
          </p:cNvPr>
          <p:cNvSpPr/>
          <p:nvPr/>
        </p:nvSpPr>
        <p:spPr>
          <a:xfrm>
            <a:off x="1930907" y="1013458"/>
            <a:ext cx="10261091" cy="57988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9C1E61AB-9516-1541-8083-F6289D0CC676}"/>
              </a:ext>
            </a:extLst>
          </p:cNvPr>
          <p:cNvSpPr txBox="1"/>
          <p:nvPr/>
        </p:nvSpPr>
        <p:spPr>
          <a:xfrm>
            <a:off x="4021460" y="1676400"/>
            <a:ext cx="634174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buFont typeface="Zapf Dingbats"/>
              <a:buChar char="➠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3449327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Flask</a:t>
            </a:r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20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8B31A1B-5D43-0549-9E93-A1C298E5C1F1}"/>
              </a:ext>
            </a:extLst>
          </p:cNvPr>
          <p:cNvSpPr>
            <a:spLocks noGrp="1"/>
          </p:cNvSpPr>
          <p:nvPr/>
        </p:nvSpPr>
        <p:spPr>
          <a:xfrm>
            <a:off x="2280283" y="5562600"/>
            <a:ext cx="9128763" cy="801152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127.0.0.1 - - [12/May/2020 17:35:32] "GET / HTTP/1.1" 200 -</a:t>
            </a:r>
          </a:p>
          <a:p>
            <a:r>
              <a:rPr lang="en" dirty="0"/>
              <a:t>127.0.0.1 - - [12/May/2020 17:35:32] "GET /</a:t>
            </a:r>
            <a:r>
              <a:rPr lang="en" dirty="0" err="1"/>
              <a:t>favicon.ico</a:t>
            </a:r>
            <a:r>
              <a:rPr lang="en" dirty="0"/>
              <a:t> HTTP/1.1" 404 -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EA8E7-AF94-9142-8347-8700C8644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324" y="630942"/>
            <a:ext cx="7172679" cy="506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33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21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3" y="4855764"/>
            <a:ext cx="9288781" cy="112447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@</a:t>
            </a:r>
            <a:r>
              <a:rPr lang="fr-FR" dirty="0" err="1"/>
              <a:t>app.route</a:t>
            </a:r>
            <a:r>
              <a:rPr lang="fr-FR" dirty="0"/>
              <a:t>('/', </a:t>
            </a:r>
            <a:r>
              <a:rPr lang="fr-FR" dirty="0" err="1"/>
              <a:t>methods</a:t>
            </a:r>
            <a:r>
              <a:rPr lang="fr-FR" dirty="0"/>
              <a:t>=['GET', 'POST'])</a:t>
            </a:r>
          </a:p>
          <a:p>
            <a:r>
              <a:rPr lang="fr-FR" dirty="0" err="1"/>
              <a:t>def</a:t>
            </a:r>
            <a:r>
              <a:rPr lang="fr-FR" dirty="0"/>
              <a:t> index():</a:t>
            </a:r>
          </a:p>
          <a:p>
            <a:r>
              <a:rPr lang="fr-FR" dirty="0"/>
              <a:t>    return 'Hello World!'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3886200"/>
            <a:ext cx="10805163" cy="8412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By default, only </a:t>
            </a:r>
            <a:r>
              <a:rPr lang="en" sz="2400" kern="0" dirty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is supported by your route definitions</a:t>
            </a:r>
          </a:p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" sz="2400" kern="0" dirty="0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argument in the decorator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FD042AF-135E-2643-BB00-5B67A081C920}"/>
              </a:ext>
            </a:extLst>
          </p:cNvPr>
          <p:cNvSpPr>
            <a:spLocks noGrp="1"/>
          </p:cNvSpPr>
          <p:nvPr/>
        </p:nvSpPr>
        <p:spPr>
          <a:xfrm>
            <a:off x="2194033" y="2895600"/>
            <a:ext cx="9288781" cy="577644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FLASK_ENV=development FLASK_APP=</a:t>
            </a:r>
            <a:r>
              <a:rPr lang="en-US" dirty="0" err="1"/>
              <a:t>main.py</a:t>
            </a:r>
            <a:r>
              <a:rPr lang="en-US" dirty="0"/>
              <a:t> flask run</a:t>
            </a:r>
            <a:endParaRPr lang="en" dirty="0"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39B0D4C-A8BB-4D48-BF15-B7E3D64E0DC5}"/>
              </a:ext>
            </a:extLst>
          </p:cNvPr>
          <p:cNvSpPr txBox="1">
            <a:spLocks/>
          </p:cNvSpPr>
          <p:nvPr/>
        </p:nvSpPr>
        <p:spPr>
          <a:xfrm>
            <a:off x="603882" y="1524000"/>
            <a:ext cx="10805163" cy="1313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Run Flask in debug mode:</a:t>
            </a:r>
          </a:p>
          <a:p>
            <a:pPr marL="2501900" marR="5080" lvl="1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Extra info in response on errors</a:t>
            </a:r>
          </a:p>
          <a:p>
            <a:pPr marL="2501900" marR="5080" lvl="1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Automatic reload </a:t>
            </a:r>
            <a:r>
              <a:rPr lang="en" sz="2400" kern="0" dirty="0" err="1">
                <a:latin typeface="Arial" panose="020B0604020202020204" pitchFamily="34" charset="0"/>
                <a:cs typeface="Arial" panose="020B0604020202020204" pitchFamily="34" charset="0"/>
              </a:rPr>
              <a:t>whan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a file changes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102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22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3" y="4855764"/>
            <a:ext cx="9288781" cy="112447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@</a:t>
            </a:r>
            <a:r>
              <a:rPr lang="fr-FR" dirty="0" err="1"/>
              <a:t>app.route</a:t>
            </a:r>
            <a:r>
              <a:rPr lang="fr-FR" dirty="0"/>
              <a:t>('/', </a:t>
            </a:r>
            <a:r>
              <a:rPr lang="fr-FR" dirty="0" err="1"/>
              <a:t>methods</a:t>
            </a:r>
            <a:r>
              <a:rPr lang="fr-FR" dirty="0"/>
              <a:t>=['GET', 'POST'])</a:t>
            </a:r>
          </a:p>
          <a:p>
            <a:r>
              <a:rPr lang="fr-FR" dirty="0" err="1"/>
              <a:t>def</a:t>
            </a:r>
            <a:r>
              <a:rPr lang="fr-FR" dirty="0"/>
              <a:t> index():</a:t>
            </a:r>
          </a:p>
          <a:p>
            <a:r>
              <a:rPr lang="fr-FR" dirty="0"/>
              <a:t>    return 'Hello World!'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3886200"/>
            <a:ext cx="10805163" cy="8412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By default, only </a:t>
            </a:r>
            <a:r>
              <a:rPr lang="en" sz="2400" kern="0" dirty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is supported by your route definitions</a:t>
            </a:r>
          </a:p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" sz="2400" kern="0" dirty="0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argument in the decorator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FD042AF-135E-2643-BB00-5B67A081C920}"/>
              </a:ext>
            </a:extLst>
          </p:cNvPr>
          <p:cNvSpPr>
            <a:spLocks noGrp="1"/>
          </p:cNvSpPr>
          <p:nvPr/>
        </p:nvSpPr>
        <p:spPr>
          <a:xfrm>
            <a:off x="2194033" y="2895600"/>
            <a:ext cx="9288781" cy="577644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FLASK_ENV=development FLASK_APP=</a:t>
            </a:r>
            <a:r>
              <a:rPr lang="en-US" dirty="0" err="1"/>
              <a:t>main.py</a:t>
            </a:r>
            <a:r>
              <a:rPr lang="en-US" dirty="0"/>
              <a:t> flask run</a:t>
            </a:r>
            <a:endParaRPr lang="en" dirty="0"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39B0D4C-A8BB-4D48-BF15-B7E3D64E0DC5}"/>
              </a:ext>
            </a:extLst>
          </p:cNvPr>
          <p:cNvSpPr txBox="1">
            <a:spLocks/>
          </p:cNvSpPr>
          <p:nvPr/>
        </p:nvSpPr>
        <p:spPr>
          <a:xfrm>
            <a:off x="603882" y="1524000"/>
            <a:ext cx="10805163" cy="1313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Run Flask in debug mode:</a:t>
            </a:r>
          </a:p>
          <a:p>
            <a:pPr marL="2501900" marR="5080" lvl="1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Extra info in response on errors</a:t>
            </a:r>
          </a:p>
          <a:p>
            <a:pPr marL="2501900" marR="5080" lvl="1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Automatic reload </a:t>
            </a:r>
            <a:r>
              <a:rPr lang="en" sz="2400" kern="0" dirty="0" err="1">
                <a:latin typeface="Arial" panose="020B0604020202020204" pitchFamily="34" charset="0"/>
                <a:cs typeface="Arial" panose="020B0604020202020204" pitchFamily="34" charset="0"/>
              </a:rPr>
              <a:t>whan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a file changes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781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Requests: Defining routes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23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3" y="3352800"/>
            <a:ext cx="9288781" cy="112447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@</a:t>
            </a:r>
            <a:r>
              <a:rPr lang="fr-FR" dirty="0" err="1"/>
              <a:t>app.route</a:t>
            </a:r>
            <a:r>
              <a:rPr lang="fr-FR" dirty="0"/>
              <a:t>('/hello/</a:t>
            </a:r>
            <a:r>
              <a:rPr lang="fr-FR" dirty="0">
                <a:solidFill>
                  <a:srgbClr val="FF5059"/>
                </a:solidFill>
              </a:rPr>
              <a:t>&lt;</a:t>
            </a:r>
            <a:r>
              <a:rPr lang="fr-FR" dirty="0" err="1">
                <a:solidFill>
                  <a:srgbClr val="FF5059"/>
                </a:solidFill>
              </a:rPr>
              <a:t>name</a:t>
            </a:r>
            <a:r>
              <a:rPr lang="fr-FR" dirty="0">
                <a:solidFill>
                  <a:srgbClr val="FF5059"/>
                </a:solidFill>
              </a:rPr>
              <a:t>&gt;</a:t>
            </a:r>
            <a:r>
              <a:rPr lang="fr-FR" dirty="0"/>
              <a:t>')</a:t>
            </a:r>
          </a:p>
          <a:p>
            <a:r>
              <a:rPr lang="fr-FR" dirty="0" err="1"/>
              <a:t>def</a:t>
            </a:r>
            <a:r>
              <a:rPr lang="fr-FR" dirty="0"/>
              <a:t> hello(</a:t>
            </a:r>
            <a:r>
              <a:rPr lang="fr-FR" dirty="0" err="1">
                <a:solidFill>
                  <a:srgbClr val="FF5059"/>
                </a:solidFill>
              </a:rPr>
              <a:t>name</a:t>
            </a:r>
            <a:r>
              <a:rPr lang="fr-FR" dirty="0"/>
              <a:t>):</a:t>
            </a:r>
          </a:p>
          <a:p>
            <a:r>
              <a:rPr lang="fr-FR" dirty="0"/>
              <a:t>    return f</a:t>
            </a:r>
            <a:r>
              <a:rPr lang="en" dirty="0"/>
              <a:t>'&lt;html&gt;&lt;body&gt;Hello, </a:t>
            </a:r>
            <a:r>
              <a:rPr lang="en" dirty="0">
                <a:solidFill>
                  <a:srgbClr val="FF5059"/>
                </a:solidFill>
              </a:rPr>
              <a:t>{name}</a:t>
            </a:r>
            <a:r>
              <a:rPr lang="en" dirty="0"/>
              <a:t>!&lt;/body&gt;&lt;/html&gt;'</a:t>
            </a:r>
            <a:endParaRPr lang="fr-FR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2895600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Capture variables from the address</a:t>
            </a:r>
            <a:endParaRPr lang="en" sz="2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FD042AF-135E-2643-BB00-5B67A081C920}"/>
              </a:ext>
            </a:extLst>
          </p:cNvPr>
          <p:cNvSpPr>
            <a:spLocks noGrp="1"/>
          </p:cNvSpPr>
          <p:nvPr/>
        </p:nvSpPr>
        <p:spPr>
          <a:xfrm>
            <a:off x="2194033" y="1618724"/>
            <a:ext cx="9288781" cy="112447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@</a:t>
            </a:r>
            <a:r>
              <a:rPr lang="en" dirty="0" err="1"/>
              <a:t>app.route</a:t>
            </a:r>
            <a:r>
              <a:rPr lang="en" dirty="0"/>
              <a:t>('/hello')</a:t>
            </a:r>
          </a:p>
          <a:p>
            <a:r>
              <a:rPr lang="en" dirty="0"/>
              <a:t>def hello():</a:t>
            </a:r>
          </a:p>
          <a:p>
            <a:r>
              <a:rPr lang="en" dirty="0"/>
              <a:t>    return '&lt;html&gt;&lt;body&gt;Hello&lt;/body&gt;&lt;/html&gt;'</a:t>
            </a: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39B0D4C-A8BB-4D48-BF15-B7E3D64E0DC5}"/>
              </a:ext>
            </a:extLst>
          </p:cNvPr>
          <p:cNvSpPr txBox="1">
            <a:spLocks/>
          </p:cNvSpPr>
          <p:nvPr/>
        </p:nvSpPr>
        <p:spPr>
          <a:xfrm>
            <a:off x="603882" y="1219200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Define more routes with the </a:t>
            </a:r>
            <a:r>
              <a:rPr lang="en" sz="2400" kern="0" dirty="0">
                <a:latin typeface="Consolas" panose="020B0609020204030204" pitchFamily="49" charset="0"/>
                <a:cs typeface="Consolas" panose="020B0609020204030204" pitchFamily="49" charset="0"/>
              </a:rPr>
              <a:t>route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decorator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F3C37-61C1-3D45-9B81-095540C9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" b="62159"/>
          <a:stretch/>
        </p:blipFill>
        <p:spPr>
          <a:xfrm>
            <a:off x="2952223" y="4114800"/>
            <a:ext cx="77724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08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Requests: Retrieving data from request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24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3" y="2677869"/>
            <a:ext cx="9288781" cy="1360732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@</a:t>
            </a:r>
            <a:r>
              <a:rPr lang="fr-FR" dirty="0" err="1"/>
              <a:t>app.route</a:t>
            </a:r>
            <a:r>
              <a:rPr lang="fr-FR" dirty="0"/>
              <a:t>('/</a:t>
            </a:r>
            <a:r>
              <a:rPr lang="fr-FR" dirty="0" err="1"/>
              <a:t>search</a:t>
            </a:r>
            <a:r>
              <a:rPr lang="fr-FR" dirty="0"/>
              <a:t>')</a:t>
            </a:r>
          </a:p>
          <a:p>
            <a:r>
              <a:rPr lang="fr-FR" dirty="0" err="1"/>
              <a:t>def</a:t>
            </a:r>
            <a:r>
              <a:rPr lang="fr-FR" dirty="0"/>
              <a:t> hello():</a:t>
            </a:r>
          </a:p>
          <a:p>
            <a:r>
              <a:rPr lang="fr-FR" dirty="0"/>
              <a:t>    </a:t>
            </a:r>
            <a:r>
              <a:rPr lang="fr-FR" dirty="0" err="1"/>
              <a:t>search_params</a:t>
            </a:r>
            <a:r>
              <a:rPr lang="fr-FR" dirty="0"/>
              <a:t> = </a:t>
            </a:r>
            <a:r>
              <a:rPr lang="fr-FR" dirty="0" err="1"/>
              <a:t>request.args.get</a:t>
            </a:r>
            <a:r>
              <a:rPr lang="fr-FR" dirty="0"/>
              <a:t>('q')</a:t>
            </a:r>
          </a:p>
          <a:p>
            <a:r>
              <a:rPr lang="fr-FR" dirty="0"/>
              <a:t>    return </a:t>
            </a:r>
            <a:r>
              <a:rPr lang="fr-FR" dirty="0" err="1"/>
              <a:t>f'No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for "{q}".'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46829" y="1851000"/>
            <a:ext cx="10805163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To access parameters submitted in the URL (</a:t>
            </a:r>
            <a:r>
              <a:rPr lang="en" sz="2000" kern="0" dirty="0">
                <a:latin typeface="Consolas" panose="020B0609020204030204" pitchFamily="49" charset="0"/>
                <a:cs typeface="Consolas" panose="020B0609020204030204" pitchFamily="49" charset="0"/>
              </a:rPr>
              <a:t>?key=value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), use the </a:t>
            </a:r>
            <a:r>
              <a:rPr lang="en" sz="24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attribute: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FD042AF-135E-2643-BB00-5B67A081C920}"/>
              </a:ext>
            </a:extLst>
          </p:cNvPr>
          <p:cNvSpPr>
            <a:spLocks noGrp="1"/>
          </p:cNvSpPr>
          <p:nvPr/>
        </p:nvSpPr>
        <p:spPr>
          <a:xfrm>
            <a:off x="2194033" y="1161524"/>
            <a:ext cx="9288781" cy="514876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/>
              <a:t>from flask import Flask, 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A3CBE-79EE-724B-8065-5061E3C1C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3677057"/>
            <a:ext cx="86487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38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Requests: Retrieving data from request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25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3" y="1905000"/>
            <a:ext cx="9288781" cy="609600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req_body</a:t>
            </a:r>
            <a:r>
              <a:rPr lang="fr-FR" dirty="0"/>
              <a:t> = </a:t>
            </a:r>
            <a:r>
              <a:rPr lang="fr-FR" dirty="0" err="1"/>
              <a:t>request.data</a:t>
            </a:r>
            <a:endParaRPr lang="fr-FR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46829" y="1394936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The raw request body can be read inside the handler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A7AE2B27-146F-A44B-939A-62FF35186BC8}"/>
              </a:ext>
            </a:extLst>
          </p:cNvPr>
          <p:cNvSpPr txBox="1">
            <a:spLocks/>
          </p:cNvSpPr>
          <p:nvPr/>
        </p:nvSpPr>
        <p:spPr>
          <a:xfrm>
            <a:off x="646829" y="2678668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Request data can be parsed automatically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8E8C7F6-4836-F748-82A5-DC235B6020F2}"/>
              </a:ext>
            </a:extLst>
          </p:cNvPr>
          <p:cNvSpPr>
            <a:spLocks noGrp="1"/>
          </p:cNvSpPr>
          <p:nvPr/>
        </p:nvSpPr>
        <p:spPr>
          <a:xfrm>
            <a:off x="2194033" y="3200400"/>
            <a:ext cx="9288781" cy="3048000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request.form</a:t>
            </a:r>
            <a:r>
              <a:rPr lang="fr-FR" dirty="0"/>
              <a:t>     </a:t>
            </a:r>
            <a:r>
              <a:rPr lang="fr-FR" i="1" dirty="0"/>
              <a:t># </a:t>
            </a:r>
            <a:r>
              <a:rPr lang="fr-FR" i="1" dirty="0" err="1"/>
              <a:t>Form-encoded</a:t>
            </a:r>
            <a:r>
              <a:rPr lang="fr-FR" i="1" dirty="0"/>
              <a:t> </a:t>
            </a:r>
            <a:r>
              <a:rPr lang="fr-FR" i="1" dirty="0" err="1"/>
              <a:t>request</a:t>
            </a:r>
            <a:r>
              <a:rPr lang="fr-FR" i="1" dirty="0"/>
              <a:t> data, </a:t>
            </a:r>
            <a:r>
              <a:rPr lang="fr-FR" i="1" dirty="0" err="1"/>
              <a:t>parsed</a:t>
            </a:r>
            <a:r>
              <a:rPr lang="fr-FR" i="1" dirty="0"/>
              <a:t> to a </a:t>
            </a:r>
            <a:r>
              <a:rPr lang="fr-FR" i="1" dirty="0" err="1"/>
              <a:t>dict</a:t>
            </a:r>
            <a:endParaRPr lang="fr-FR" i="1" dirty="0"/>
          </a:p>
          <a:p>
            <a:r>
              <a:rPr lang="fr-FR" dirty="0" err="1"/>
              <a:t>request.json</a:t>
            </a:r>
            <a:r>
              <a:rPr lang="fr-FR" dirty="0"/>
              <a:t>     </a:t>
            </a:r>
            <a:r>
              <a:rPr lang="fr-FR" i="1" dirty="0"/>
              <a:t># JSON-</a:t>
            </a:r>
            <a:r>
              <a:rPr lang="fr-FR" i="1" dirty="0" err="1"/>
              <a:t>encoded</a:t>
            </a:r>
            <a:r>
              <a:rPr lang="fr-FR" i="1" dirty="0"/>
              <a:t> </a:t>
            </a:r>
            <a:r>
              <a:rPr lang="fr-FR" i="1" dirty="0" err="1"/>
              <a:t>request</a:t>
            </a:r>
            <a:r>
              <a:rPr lang="fr-FR" i="1" dirty="0"/>
              <a:t> data, </a:t>
            </a:r>
            <a:r>
              <a:rPr lang="fr-FR" i="1" dirty="0" err="1"/>
              <a:t>parsed</a:t>
            </a:r>
            <a:r>
              <a:rPr lang="fr-FR" i="1" dirty="0"/>
              <a:t> to a </a:t>
            </a:r>
            <a:r>
              <a:rPr lang="fr-FR" i="1" dirty="0" err="1"/>
              <a:t>dict</a:t>
            </a:r>
            <a:endParaRPr lang="fr-FR" i="1" dirty="0"/>
          </a:p>
          <a:p>
            <a:r>
              <a:rPr lang="fr-FR" dirty="0" err="1"/>
              <a:t>request.files</a:t>
            </a:r>
            <a:r>
              <a:rPr lang="fr-FR" dirty="0"/>
              <a:t>    </a:t>
            </a:r>
            <a:r>
              <a:rPr lang="fr-FR" i="1" dirty="0"/>
              <a:t># A </a:t>
            </a:r>
            <a:r>
              <a:rPr lang="fr-FR" i="1" dirty="0" err="1"/>
              <a:t>dict</a:t>
            </a:r>
            <a:r>
              <a:rPr lang="fr-FR" i="1" dirty="0"/>
              <a:t> of files </a:t>
            </a:r>
            <a:r>
              <a:rPr lang="fr-FR" i="1" dirty="0" err="1"/>
              <a:t>from</a:t>
            </a:r>
            <a:r>
              <a:rPr lang="fr-FR" i="1" dirty="0"/>
              <a:t> </a:t>
            </a:r>
            <a:r>
              <a:rPr lang="fr-FR" i="1" dirty="0" err="1"/>
              <a:t>multipart</a:t>
            </a:r>
            <a:r>
              <a:rPr lang="fr-FR" i="1" dirty="0"/>
              <a:t> </a:t>
            </a:r>
            <a:r>
              <a:rPr lang="fr-FR" i="1" dirty="0" err="1"/>
              <a:t>form-encoded</a:t>
            </a:r>
            <a:r>
              <a:rPr lang="fr-FR" i="1" dirty="0"/>
              <a:t> data</a:t>
            </a:r>
          </a:p>
          <a:p>
            <a:r>
              <a:rPr lang="fr-FR" dirty="0" err="1"/>
              <a:t>request.headers</a:t>
            </a:r>
            <a:r>
              <a:rPr lang="fr-FR" dirty="0"/>
              <a:t>  </a:t>
            </a:r>
            <a:r>
              <a:rPr lang="fr-FR" i="1" dirty="0"/>
              <a:t># A </a:t>
            </a:r>
            <a:r>
              <a:rPr lang="fr-FR" i="1" dirty="0" err="1"/>
              <a:t>dict</a:t>
            </a:r>
            <a:r>
              <a:rPr lang="fr-FR" i="1" dirty="0"/>
              <a:t> of headers </a:t>
            </a:r>
            <a:r>
              <a:rPr lang="fr-FR" i="1" dirty="0" err="1"/>
              <a:t>from</a:t>
            </a:r>
            <a:r>
              <a:rPr lang="fr-FR" i="1" dirty="0"/>
              <a:t> the client </a:t>
            </a:r>
            <a:r>
              <a:rPr lang="fr-FR" i="1" dirty="0" err="1"/>
              <a:t>request</a:t>
            </a:r>
            <a:endParaRPr lang="fr-FR" i="1" dirty="0"/>
          </a:p>
          <a:p>
            <a:r>
              <a:rPr lang="fr-FR" dirty="0" err="1"/>
              <a:t>request.cookies</a:t>
            </a:r>
            <a:r>
              <a:rPr lang="fr-FR" dirty="0"/>
              <a:t>  </a:t>
            </a:r>
            <a:r>
              <a:rPr lang="fr-FR" i="1" dirty="0"/>
              <a:t># A </a:t>
            </a:r>
            <a:r>
              <a:rPr lang="fr-FR" i="1" dirty="0" err="1"/>
              <a:t>dict</a:t>
            </a:r>
            <a:r>
              <a:rPr lang="fr-FR" i="1" dirty="0"/>
              <a:t> of cookies </a:t>
            </a:r>
            <a:r>
              <a:rPr lang="fr-FR" i="1" dirty="0" err="1"/>
              <a:t>from</a:t>
            </a:r>
            <a:r>
              <a:rPr lang="fr-FR" i="1" dirty="0"/>
              <a:t> the client </a:t>
            </a:r>
            <a:r>
              <a:rPr lang="fr-FR" i="1" dirty="0" err="1"/>
              <a:t>request</a:t>
            </a:r>
            <a:endParaRPr lang="fr-FR" i="1" dirty="0"/>
          </a:p>
          <a:p>
            <a:r>
              <a:rPr lang="fr-FR" i="1" dirty="0"/>
              <a:t>...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8375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Requests: Customizing the response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26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94033" y="1904999"/>
            <a:ext cx="9288781" cy="1285339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req_body</a:t>
            </a:r>
            <a:r>
              <a:rPr lang="fr-FR" dirty="0"/>
              <a:t> = </a:t>
            </a:r>
            <a:r>
              <a:rPr lang="fr-FR" dirty="0" err="1"/>
              <a:t>request.data</a:t>
            </a:r>
            <a:endParaRPr lang="fr-FR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46829" y="1394936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The raw request body can be read inside the handler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A7AE2B27-146F-A44B-939A-62FF35186BC8}"/>
              </a:ext>
            </a:extLst>
          </p:cNvPr>
          <p:cNvSpPr txBox="1">
            <a:spLocks/>
          </p:cNvSpPr>
          <p:nvPr/>
        </p:nvSpPr>
        <p:spPr>
          <a:xfrm>
            <a:off x="646829" y="3364468"/>
            <a:ext cx="1080516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Request data can be parsed automatically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8E8C7F6-4836-F748-82A5-DC235B6020F2}"/>
              </a:ext>
            </a:extLst>
          </p:cNvPr>
          <p:cNvSpPr>
            <a:spLocks noGrp="1"/>
          </p:cNvSpPr>
          <p:nvPr/>
        </p:nvSpPr>
        <p:spPr>
          <a:xfrm>
            <a:off x="2194033" y="4191000"/>
            <a:ext cx="9288781" cy="2057400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request.form</a:t>
            </a:r>
            <a:r>
              <a:rPr lang="fr-FR" dirty="0"/>
              <a:t>     </a:t>
            </a:r>
            <a:r>
              <a:rPr lang="fr-FR" i="1" dirty="0"/>
              <a:t># </a:t>
            </a:r>
            <a:r>
              <a:rPr lang="fr-FR" i="1" dirty="0" err="1"/>
              <a:t>Form-encoded</a:t>
            </a:r>
            <a:r>
              <a:rPr lang="fr-FR" i="1" dirty="0"/>
              <a:t> </a:t>
            </a:r>
            <a:r>
              <a:rPr lang="fr-FR" i="1" dirty="0" err="1"/>
              <a:t>request</a:t>
            </a:r>
            <a:r>
              <a:rPr lang="fr-FR" i="1" dirty="0"/>
              <a:t> data, </a:t>
            </a:r>
            <a:r>
              <a:rPr lang="fr-FR" i="1" dirty="0" err="1"/>
              <a:t>parsed</a:t>
            </a:r>
            <a:r>
              <a:rPr lang="fr-FR" i="1" dirty="0"/>
              <a:t> to a </a:t>
            </a:r>
            <a:r>
              <a:rPr lang="fr-FR" i="1" dirty="0" err="1"/>
              <a:t>dict</a:t>
            </a:r>
            <a:endParaRPr lang="fr-FR" i="1" dirty="0"/>
          </a:p>
          <a:p>
            <a:r>
              <a:rPr lang="fr-FR" dirty="0" err="1"/>
              <a:t>request.json</a:t>
            </a:r>
            <a:r>
              <a:rPr lang="fr-FR" dirty="0"/>
              <a:t>     </a:t>
            </a:r>
            <a:r>
              <a:rPr lang="fr-FR" i="1" dirty="0"/>
              <a:t># JSON-</a:t>
            </a:r>
            <a:r>
              <a:rPr lang="fr-FR" i="1" dirty="0" err="1"/>
              <a:t>encoded</a:t>
            </a:r>
            <a:r>
              <a:rPr lang="fr-FR" i="1" dirty="0"/>
              <a:t> </a:t>
            </a:r>
            <a:r>
              <a:rPr lang="fr-FR" i="1" dirty="0" err="1"/>
              <a:t>request</a:t>
            </a:r>
            <a:r>
              <a:rPr lang="fr-FR" i="1" dirty="0"/>
              <a:t> data, </a:t>
            </a:r>
            <a:r>
              <a:rPr lang="fr-FR" i="1" dirty="0" err="1"/>
              <a:t>parsed</a:t>
            </a:r>
            <a:r>
              <a:rPr lang="fr-FR" i="1" dirty="0"/>
              <a:t> to a </a:t>
            </a:r>
            <a:r>
              <a:rPr lang="fr-FR" i="1" dirty="0" err="1"/>
              <a:t>dict</a:t>
            </a:r>
            <a:endParaRPr lang="fr-FR" i="1" dirty="0"/>
          </a:p>
          <a:p>
            <a:r>
              <a:rPr lang="fr-FR" dirty="0" err="1"/>
              <a:t>request.files</a:t>
            </a:r>
            <a:r>
              <a:rPr lang="fr-FR" dirty="0"/>
              <a:t>    </a:t>
            </a:r>
            <a:r>
              <a:rPr lang="fr-FR" i="1" dirty="0"/>
              <a:t># A </a:t>
            </a:r>
            <a:r>
              <a:rPr lang="fr-FR" i="1" dirty="0" err="1"/>
              <a:t>dict</a:t>
            </a:r>
            <a:r>
              <a:rPr lang="fr-FR" i="1" dirty="0"/>
              <a:t> of files </a:t>
            </a:r>
            <a:r>
              <a:rPr lang="fr-FR" i="1" dirty="0" err="1"/>
              <a:t>from</a:t>
            </a:r>
            <a:r>
              <a:rPr lang="fr-FR" i="1" dirty="0"/>
              <a:t> </a:t>
            </a:r>
            <a:r>
              <a:rPr lang="fr-FR" i="1" dirty="0" err="1"/>
              <a:t>multipart</a:t>
            </a:r>
            <a:r>
              <a:rPr lang="fr-FR" i="1" dirty="0"/>
              <a:t> </a:t>
            </a:r>
            <a:r>
              <a:rPr lang="fr-FR" i="1" dirty="0" err="1"/>
              <a:t>form-encoded</a:t>
            </a:r>
            <a:r>
              <a:rPr lang="fr-FR" i="1" dirty="0"/>
              <a:t> data</a:t>
            </a:r>
          </a:p>
          <a:p>
            <a:r>
              <a:rPr lang="fr-FR" dirty="0" err="1"/>
              <a:t>request.headers</a:t>
            </a:r>
            <a:r>
              <a:rPr lang="fr-FR" dirty="0"/>
              <a:t>  </a:t>
            </a:r>
            <a:r>
              <a:rPr lang="fr-FR" i="1" dirty="0"/>
              <a:t># A </a:t>
            </a:r>
            <a:r>
              <a:rPr lang="fr-FR" i="1" dirty="0" err="1"/>
              <a:t>dict</a:t>
            </a:r>
            <a:r>
              <a:rPr lang="fr-FR" i="1" dirty="0"/>
              <a:t> of headers </a:t>
            </a:r>
            <a:r>
              <a:rPr lang="fr-FR" i="1" dirty="0" err="1"/>
              <a:t>from</a:t>
            </a:r>
            <a:r>
              <a:rPr lang="fr-FR" i="1" dirty="0"/>
              <a:t> the client </a:t>
            </a:r>
            <a:r>
              <a:rPr lang="fr-FR" i="1" dirty="0" err="1"/>
              <a:t>request</a:t>
            </a:r>
            <a:endParaRPr lang="fr-FR" i="1" dirty="0"/>
          </a:p>
          <a:p>
            <a:r>
              <a:rPr lang="fr-FR" dirty="0" err="1"/>
              <a:t>request.cookies</a:t>
            </a:r>
            <a:r>
              <a:rPr lang="fr-FR" dirty="0"/>
              <a:t>  </a:t>
            </a:r>
            <a:r>
              <a:rPr lang="fr-FR" i="1" dirty="0"/>
              <a:t># A </a:t>
            </a:r>
            <a:r>
              <a:rPr lang="fr-FR" i="1" dirty="0" err="1"/>
              <a:t>dict</a:t>
            </a:r>
            <a:r>
              <a:rPr lang="fr-FR" i="1" dirty="0"/>
              <a:t> of cookies </a:t>
            </a:r>
            <a:r>
              <a:rPr lang="fr-FR" i="1" dirty="0" err="1"/>
              <a:t>from</a:t>
            </a:r>
            <a:r>
              <a:rPr lang="fr-FR" i="1" dirty="0"/>
              <a:t> the client </a:t>
            </a:r>
            <a:r>
              <a:rPr lang="fr-FR" i="1" dirty="0" err="1"/>
              <a:t>request</a:t>
            </a:r>
            <a:endParaRPr lang="fr-FR" i="1" dirty="0"/>
          </a:p>
          <a:p>
            <a:r>
              <a:rPr lang="fr-FR" i="1" dirty="0"/>
              <a:t>...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267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2"/>
            <a:ext cx="12192000" cy="6854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125200" y="5334000"/>
            <a:ext cx="84227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relea</a:t>
            </a:r>
            <a:r>
              <a:rPr sz="900" spc="5" dirty="0">
                <a:solidFill>
                  <a:srgbClr val="595959"/>
                </a:solidFill>
                <a:latin typeface="Arial"/>
                <a:cs typeface="Arial"/>
              </a:rPr>
              <a:t>s</a:t>
            </a: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sz="9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900" spc="-20" dirty="0">
                <a:solidFill>
                  <a:srgbClr val="595959"/>
                </a:solidFill>
                <a:latin typeface="Arial"/>
                <a:cs typeface="Arial"/>
              </a:rPr>
              <a:t> 1</a:t>
            </a: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.0.0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8400" y="4145117"/>
            <a:ext cx="5725040" cy="907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7165" algn="r">
              <a:lnSpc>
                <a:spcPct val="100000"/>
              </a:lnSpc>
            </a:pPr>
            <a:r>
              <a:rPr lang="en-US" sz="2400" spc="-15" baseline="1736" dirty="0">
                <a:solidFill>
                  <a:srgbClr val="7F7F7F"/>
                </a:solidFill>
                <a:latin typeface="Arial"/>
                <a:cs typeface="Arial"/>
              </a:rPr>
              <a:t>Chapter</a:t>
            </a:r>
            <a:r>
              <a:rPr sz="2400" baseline="1736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0</a:t>
            </a:r>
            <a:r>
              <a:rPr lang="en-US" sz="1600" b="1" spc="-10" dirty="0">
                <a:latin typeface="Arial"/>
                <a:cs typeface="Arial"/>
              </a:rPr>
              <a:t>3</a:t>
            </a:r>
          </a:p>
          <a:p>
            <a:pPr algn="r">
              <a:lnSpc>
                <a:spcPct val="100000"/>
              </a:lnSpc>
              <a:spcBef>
                <a:spcPts val="23"/>
              </a:spcBef>
            </a:pPr>
            <a:endParaRPr lang="fr-FR" sz="2100" dirty="0">
              <a:latin typeface="Times New Roman"/>
              <a:cs typeface="Times New Roman"/>
            </a:endParaRPr>
          </a:p>
          <a:p>
            <a:pPr marL="12700" algn="r">
              <a:lnSpc>
                <a:spcPct val="100000"/>
              </a:lnSpc>
            </a:pPr>
            <a:r>
              <a:rPr lang="en-US" sz="2200" spc="-15" dirty="0">
                <a:latin typeface="Arial"/>
                <a:cs typeface="Arial"/>
              </a:rPr>
              <a:t>Manipulating images with Pillow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91400" y="2456174"/>
            <a:ext cx="4576578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560"/>
              </a:lnSpc>
            </a:pPr>
            <a:r>
              <a:rPr lang="en-US" sz="4000" b="1" spc="-25" dirty="0">
                <a:latin typeface="Arial"/>
                <a:cs typeface="Arial"/>
              </a:rPr>
              <a:t>Python 3 Beginner</a:t>
            </a:r>
            <a:endParaRPr sz="4000" dirty="0">
              <a:latin typeface="Arial"/>
              <a:cs typeface="Arial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0"/>
            <a:ext cx="1922158" cy="861477"/>
          </a:xfrm>
          <a:prstGeom prst="rect">
            <a:avLst/>
          </a:prstGeom>
        </p:spPr>
      </p:pic>
      <p:sp>
        <p:nvSpPr>
          <p:cNvPr id="9" name="Sous-titre 2"/>
          <p:cNvSpPr txBox="1">
            <a:spLocks/>
          </p:cNvSpPr>
          <p:nvPr/>
        </p:nvSpPr>
        <p:spPr>
          <a:xfrm>
            <a:off x="2057400" y="6442654"/>
            <a:ext cx="6105525" cy="2965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fr-FR"/>
            </a:defPPr>
            <a:lvl1pPr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fr-FR" sz="900" dirty="0"/>
              <a:t>37/39 Avenue Ledru Rollin – CS 11237 – 75750 PARIS CEDEX 12  - </a:t>
            </a:r>
            <a:r>
              <a:rPr lang="fr-FR" sz="900" dirty="0">
                <a:hlinkClick r:id="rId5"/>
              </a:rPr>
              <a:t>info@valnaos.com</a:t>
            </a:r>
            <a:r>
              <a:rPr lang="fr-FR" sz="900" dirty="0"/>
              <a:t> – </a:t>
            </a:r>
            <a:r>
              <a:rPr lang="fr-FR" sz="900" dirty="0">
                <a:hlinkClick r:id="rId6"/>
              </a:rPr>
              <a:t>www.valnaos.com</a:t>
            </a:r>
            <a:r>
              <a:rPr lang="fr-FR" sz="900" dirty="0"/>
              <a:t>  Tél : 01 86 95 20 48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8796F5-97FA-41DC-9FA1-5041D407FE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fr-FR" spc="-5"/>
              <a:t>Cop</a:t>
            </a:r>
            <a:r>
              <a:rPr lang="fr-FR" spc="-10"/>
              <a:t>y</a:t>
            </a:r>
            <a:r>
              <a:rPr lang="fr-FR" spc="-5"/>
              <a:t>r</a:t>
            </a:r>
            <a:r>
              <a:rPr lang="fr-FR"/>
              <a:t>ig</a:t>
            </a:r>
            <a:r>
              <a:rPr lang="fr-FR" spc="-5"/>
              <a:t>h</a:t>
            </a:r>
            <a:r>
              <a:rPr lang="fr-FR"/>
              <a:t>t</a:t>
            </a:r>
            <a:r>
              <a:rPr lang="fr-FR" spc="20"/>
              <a:t> </a:t>
            </a:r>
            <a:r>
              <a:rPr lang="fr-FR"/>
              <a:t>© </a:t>
            </a:r>
            <a:r>
              <a:rPr lang="fr-FR" spc="-5"/>
              <a:t>2020</a:t>
            </a:r>
            <a:r>
              <a:rPr lang="fr-FR"/>
              <a:t>  </a:t>
            </a:r>
            <a:r>
              <a:rPr lang="fr-FR" spc="95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27</a:t>
            </a:fld>
            <a:endParaRPr dirty="0">
              <a:solidFill>
                <a:srgbClr val="000000"/>
              </a:solidFill>
            </a:endParaRPr>
          </a:p>
        </p:txBody>
      </p:sp>
      <p:pic>
        <p:nvPicPr>
          <p:cNvPr id="1026" name="Picture 2" descr="Résultat de recherche d'images pour &quot;altran education services&quot;">
            <a:extLst>
              <a:ext uri="{FF2B5EF4-FFF2-40B4-BE49-F238E27FC236}">
                <a16:creationId xmlns:a16="http://schemas.microsoft.com/office/drawing/2014/main" id="{30F95EBD-0CC1-4C5B-A4D0-476168218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3661" y="253842"/>
            <a:ext cx="1922158" cy="73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989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Pillow</a:t>
            </a:r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28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3BE272E5-A6BE-CB45-8946-A70BE35E1EF5}"/>
              </a:ext>
            </a:extLst>
          </p:cNvPr>
          <p:cNvSpPr txBox="1">
            <a:spLocks/>
          </p:cNvSpPr>
          <p:nvPr/>
        </p:nvSpPr>
        <p:spPr>
          <a:xfrm>
            <a:off x="533400" y="1447800"/>
            <a:ext cx="10805163" cy="4117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Pillow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is a powerful library for opening, manipulating and creating all types of image files</a:t>
            </a:r>
          </a:p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Open-source fork of a historical Python library: PIL</a:t>
            </a:r>
          </a:p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Opens all types of images including JPEG, PNG, TIFF, BMP, TGA, PDF...</a:t>
            </a:r>
          </a:p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Allows geometrical transformations, pixel manipulation, channel operations, </a:t>
            </a:r>
            <a:r>
              <a:rPr lang="fr-FR" sz="2400" kern="0" dirty="0" err="1">
                <a:latin typeface="Arial" panose="020B0604020202020204" pitchFamily="34" charset="0"/>
                <a:cs typeface="Arial" panose="020B0604020202020204" pitchFamily="34" charset="0"/>
              </a:rPr>
              <a:t>drawing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2400" kern="0" dirty="0" err="1"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  <a:r>
              <a:rPr lang="fr-FR" sz="2400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kern="0" dirty="0" err="1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324987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71426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8000"/>
                </a:lnTo>
              </a:path>
            </a:pathLst>
          </a:custGeom>
          <a:ln w="42418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967864" cy="6858000"/>
          </a:xfrm>
          <a:custGeom>
            <a:avLst/>
            <a:gdLst/>
            <a:ahLst/>
            <a:cxnLst/>
            <a:rect l="l" t="t" r="r" b="b"/>
            <a:pathLst>
              <a:path w="1967864" h="6858000">
                <a:moveTo>
                  <a:pt x="0" y="6857999"/>
                </a:moveTo>
                <a:lnTo>
                  <a:pt x="1967483" y="6857999"/>
                </a:lnTo>
                <a:lnTo>
                  <a:pt x="1967483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1522"/>
            <a:ext cx="12192000" cy="6855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195" marR="10386695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Technology A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sociate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R="300990" algn="r">
              <a:lnSpc>
                <a:spcPct val="100000"/>
              </a:lnSpc>
              <a:spcBef>
                <a:spcPts val="1075"/>
              </a:spcBef>
            </a:pPr>
            <a:r>
              <a:rPr sz="800" spc="-5" dirty="0">
                <a:solidFill>
                  <a:srgbClr val="A4A4A4"/>
                </a:solidFill>
                <a:latin typeface="Arial"/>
                <a:cs typeface="Arial"/>
              </a:rPr>
              <a:t>Cop</a:t>
            </a:r>
            <a:r>
              <a:rPr sz="800" spc="-10" dirty="0">
                <a:solidFill>
                  <a:srgbClr val="A4A4A4"/>
                </a:solidFill>
                <a:latin typeface="Arial"/>
                <a:cs typeface="Arial"/>
              </a:rPr>
              <a:t>y</a:t>
            </a:r>
            <a:r>
              <a:rPr sz="800" spc="-5" dirty="0">
                <a:solidFill>
                  <a:srgbClr val="A4A4A4"/>
                </a:solidFill>
                <a:latin typeface="Arial"/>
                <a:cs typeface="Arial"/>
              </a:rPr>
              <a:t>r</a:t>
            </a:r>
            <a:r>
              <a:rPr sz="800" dirty="0">
                <a:solidFill>
                  <a:srgbClr val="A4A4A4"/>
                </a:solidFill>
                <a:latin typeface="Arial"/>
                <a:cs typeface="Arial"/>
              </a:rPr>
              <a:t>ig</a:t>
            </a:r>
            <a:r>
              <a:rPr sz="800" spc="-5" dirty="0">
                <a:solidFill>
                  <a:srgbClr val="A4A4A4"/>
                </a:solidFill>
                <a:latin typeface="Arial"/>
                <a:cs typeface="Arial"/>
              </a:rPr>
              <a:t>h</a:t>
            </a:r>
            <a:r>
              <a:rPr sz="800" dirty="0">
                <a:solidFill>
                  <a:srgbClr val="A4A4A4"/>
                </a:solidFill>
                <a:latin typeface="Arial"/>
                <a:cs typeface="Arial"/>
              </a:rPr>
              <a:t>t</a:t>
            </a:r>
            <a:r>
              <a:rPr sz="800" spc="20" dirty="0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A4A4A4"/>
                </a:solidFill>
                <a:latin typeface="Arial"/>
                <a:cs typeface="Arial"/>
              </a:rPr>
              <a:t>© </a:t>
            </a:r>
            <a:r>
              <a:rPr sz="800" spc="-5" dirty="0">
                <a:solidFill>
                  <a:srgbClr val="A4A4A4"/>
                </a:solidFill>
                <a:latin typeface="Arial"/>
                <a:cs typeface="Arial"/>
              </a:rPr>
              <a:t>201</a:t>
            </a:r>
            <a:r>
              <a:rPr sz="800" dirty="0">
                <a:solidFill>
                  <a:srgbClr val="A4A4A4"/>
                </a:solidFill>
                <a:latin typeface="Arial"/>
                <a:cs typeface="Arial"/>
              </a:rPr>
              <a:t>8</a:t>
            </a:r>
            <a:r>
              <a:rPr sz="800" spc="25" dirty="0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A4A4A4"/>
                </a:solidFill>
                <a:latin typeface="Arial"/>
                <a:cs typeface="Arial"/>
              </a:rPr>
              <a:t>|  </a:t>
            </a:r>
            <a:r>
              <a:rPr sz="800" spc="95" dirty="0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9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522"/>
            <a:ext cx="12192000" cy="6854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12641" y="4099991"/>
            <a:ext cx="2138680" cy="977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500" b="1" spc="-70" dirty="0">
                <a:solidFill>
                  <a:srgbClr val="2953A4"/>
                </a:solidFill>
                <a:latin typeface="Arial"/>
                <a:cs typeface="Arial"/>
              </a:rPr>
              <a:t>Q</a:t>
            </a:r>
            <a:r>
              <a:rPr sz="7500" b="1" spc="-55" dirty="0">
                <a:solidFill>
                  <a:srgbClr val="756F6F"/>
                </a:solidFill>
                <a:latin typeface="Arial"/>
                <a:cs typeface="Arial"/>
              </a:rPr>
              <a:t>&amp;</a:t>
            </a:r>
            <a:r>
              <a:rPr sz="7500" b="1" spc="-55" dirty="0">
                <a:solidFill>
                  <a:srgbClr val="2953A4"/>
                </a:solidFill>
                <a:latin typeface="Arial"/>
                <a:cs typeface="Arial"/>
              </a:rPr>
              <a:t>A</a:t>
            </a:r>
            <a:endParaRPr sz="7500">
              <a:latin typeface="Arial"/>
              <a:cs typeface="Arial"/>
            </a:endParaRPr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2057400" y="6485255"/>
            <a:ext cx="6105525" cy="2965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fr-FR"/>
            </a:defPPr>
            <a:lvl1pPr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fr-FR" sz="900" dirty="0"/>
              <a:t>37/39 Avenue Ledru Rollin – CS 11237 – 75750 PARIS CEDEX 12  - </a:t>
            </a:r>
            <a:r>
              <a:rPr lang="fr-FR" sz="900" dirty="0">
                <a:hlinkClick r:id="rId4"/>
              </a:rPr>
              <a:t>info@valnaos.com</a:t>
            </a:r>
            <a:r>
              <a:rPr lang="fr-FR" sz="900" dirty="0"/>
              <a:t> – </a:t>
            </a:r>
            <a:r>
              <a:rPr lang="fr-FR" sz="900" dirty="0">
                <a:hlinkClick r:id="rId5"/>
              </a:rPr>
              <a:t>www.valnaos.com</a:t>
            </a:r>
            <a:r>
              <a:rPr lang="fr-FR" sz="900" dirty="0"/>
              <a:t>  Tél : 01 86 95 20 48</a:t>
            </a:r>
          </a:p>
        </p:txBody>
      </p:sp>
      <p:sp>
        <p:nvSpPr>
          <p:cNvPr id="9" name="Holder 6">
            <a:extLst>
              <a:ext uri="{FF2B5EF4-FFF2-40B4-BE49-F238E27FC236}">
                <a16:creationId xmlns:a16="http://schemas.microsoft.com/office/drawing/2014/main" id="{53E18241-106B-49F6-8F7F-A078B04FC8C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29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342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71426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8000"/>
                </a:lnTo>
              </a:path>
            </a:pathLst>
          </a:custGeom>
          <a:ln w="42418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967864" cy="6858000"/>
          </a:xfrm>
          <a:custGeom>
            <a:avLst/>
            <a:gdLst/>
            <a:ahLst/>
            <a:cxnLst/>
            <a:rect l="l" t="t" r="r" b="b"/>
            <a:pathLst>
              <a:path w="1967864" h="6858000">
                <a:moveTo>
                  <a:pt x="0" y="6857999"/>
                </a:moveTo>
                <a:lnTo>
                  <a:pt x="1967483" y="6857999"/>
                </a:lnTo>
                <a:lnTo>
                  <a:pt x="1967483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1522"/>
            <a:ext cx="12192000" cy="6855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195" marR="10386695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Technology A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sociate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R="300990" algn="r">
              <a:lnSpc>
                <a:spcPct val="100000"/>
              </a:lnSpc>
              <a:spcBef>
                <a:spcPts val="1075"/>
              </a:spcBef>
            </a:pPr>
            <a:r>
              <a:rPr sz="800" spc="-5" dirty="0">
                <a:solidFill>
                  <a:srgbClr val="A4A4A4"/>
                </a:solidFill>
                <a:latin typeface="Arial"/>
                <a:cs typeface="Arial"/>
              </a:rPr>
              <a:t>Cop</a:t>
            </a:r>
            <a:r>
              <a:rPr sz="800" spc="-10" dirty="0">
                <a:solidFill>
                  <a:srgbClr val="A4A4A4"/>
                </a:solidFill>
                <a:latin typeface="Arial"/>
                <a:cs typeface="Arial"/>
              </a:rPr>
              <a:t>y</a:t>
            </a:r>
            <a:r>
              <a:rPr sz="800" spc="-5" dirty="0">
                <a:solidFill>
                  <a:srgbClr val="A4A4A4"/>
                </a:solidFill>
                <a:latin typeface="Arial"/>
                <a:cs typeface="Arial"/>
              </a:rPr>
              <a:t>r</a:t>
            </a:r>
            <a:r>
              <a:rPr sz="800" dirty="0">
                <a:solidFill>
                  <a:srgbClr val="A4A4A4"/>
                </a:solidFill>
                <a:latin typeface="Arial"/>
                <a:cs typeface="Arial"/>
              </a:rPr>
              <a:t>ig</a:t>
            </a:r>
            <a:r>
              <a:rPr sz="800" spc="-5" dirty="0">
                <a:solidFill>
                  <a:srgbClr val="A4A4A4"/>
                </a:solidFill>
                <a:latin typeface="Arial"/>
                <a:cs typeface="Arial"/>
              </a:rPr>
              <a:t>h</a:t>
            </a:r>
            <a:r>
              <a:rPr sz="800" dirty="0">
                <a:solidFill>
                  <a:srgbClr val="A4A4A4"/>
                </a:solidFill>
                <a:latin typeface="Arial"/>
                <a:cs typeface="Arial"/>
              </a:rPr>
              <a:t>t</a:t>
            </a:r>
            <a:r>
              <a:rPr sz="800" spc="20" dirty="0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A4A4A4"/>
                </a:solidFill>
                <a:latin typeface="Arial"/>
                <a:cs typeface="Arial"/>
              </a:rPr>
              <a:t>© </a:t>
            </a:r>
            <a:r>
              <a:rPr sz="800" spc="-5" dirty="0">
                <a:solidFill>
                  <a:srgbClr val="A4A4A4"/>
                </a:solidFill>
                <a:latin typeface="Arial"/>
                <a:cs typeface="Arial"/>
              </a:rPr>
              <a:t>201</a:t>
            </a:r>
            <a:r>
              <a:rPr sz="800" dirty="0">
                <a:solidFill>
                  <a:srgbClr val="A4A4A4"/>
                </a:solidFill>
                <a:latin typeface="Arial"/>
                <a:cs typeface="Arial"/>
              </a:rPr>
              <a:t>8</a:t>
            </a:r>
            <a:r>
              <a:rPr sz="800" spc="25" dirty="0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A4A4A4"/>
                </a:solidFill>
                <a:latin typeface="Arial"/>
                <a:cs typeface="Arial"/>
              </a:rPr>
              <a:t>|  </a:t>
            </a:r>
            <a:r>
              <a:rPr sz="800" spc="95" dirty="0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9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522"/>
            <a:ext cx="12192000" cy="6854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12641" y="4099991"/>
            <a:ext cx="2138680" cy="977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500" b="1" spc="-70" dirty="0">
                <a:solidFill>
                  <a:srgbClr val="2953A4"/>
                </a:solidFill>
                <a:latin typeface="Arial"/>
                <a:cs typeface="Arial"/>
              </a:rPr>
              <a:t>Q</a:t>
            </a:r>
            <a:r>
              <a:rPr sz="7500" b="1" spc="-55" dirty="0">
                <a:solidFill>
                  <a:srgbClr val="756F6F"/>
                </a:solidFill>
                <a:latin typeface="Arial"/>
                <a:cs typeface="Arial"/>
              </a:rPr>
              <a:t>&amp;</a:t>
            </a:r>
            <a:r>
              <a:rPr sz="7500" b="1" spc="-55" dirty="0">
                <a:solidFill>
                  <a:srgbClr val="2953A4"/>
                </a:solidFill>
                <a:latin typeface="Arial"/>
                <a:cs typeface="Arial"/>
              </a:rPr>
              <a:t>A</a:t>
            </a:r>
            <a:endParaRPr sz="7500">
              <a:latin typeface="Arial"/>
              <a:cs typeface="Arial"/>
            </a:endParaRPr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2057400" y="6485255"/>
            <a:ext cx="6105525" cy="2965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fr-FR"/>
            </a:defPPr>
            <a:lvl1pPr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fr-FR" sz="900" dirty="0"/>
              <a:t>37/39 Avenue Ledru Rollin – CS 11237 – 75750 PARIS CEDEX 12  - </a:t>
            </a:r>
            <a:r>
              <a:rPr lang="fr-FR" sz="900" dirty="0">
                <a:hlinkClick r:id="rId4"/>
              </a:rPr>
              <a:t>info@valnaos.com</a:t>
            </a:r>
            <a:r>
              <a:rPr lang="fr-FR" sz="900" dirty="0"/>
              <a:t> – </a:t>
            </a:r>
            <a:r>
              <a:rPr lang="fr-FR" sz="900" dirty="0">
                <a:hlinkClick r:id="rId5"/>
              </a:rPr>
              <a:t>www.valnaos.com</a:t>
            </a:r>
            <a:r>
              <a:rPr lang="fr-FR" sz="900" dirty="0"/>
              <a:t>  Tél : 01 86 95 20 48</a:t>
            </a:r>
          </a:p>
        </p:txBody>
      </p:sp>
      <p:sp>
        <p:nvSpPr>
          <p:cNvPr id="9" name="Holder 6">
            <a:extLst>
              <a:ext uri="{FF2B5EF4-FFF2-40B4-BE49-F238E27FC236}">
                <a16:creationId xmlns:a16="http://schemas.microsoft.com/office/drawing/2014/main" id="{53E18241-106B-49F6-8F7F-A078B04FC8C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3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781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09800" y="378886"/>
            <a:ext cx="9199246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20" dirty="0"/>
              <a:t>Workshop</a:t>
            </a:r>
            <a:endParaRPr spc="-20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277B201-E278-DE48-98B0-34E967E6F14B}"/>
              </a:ext>
            </a:extLst>
          </p:cNvPr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42BF141-D6DA-46B3-A9DD-8B633001DB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30</a:t>
            </a:fld>
            <a:endParaRPr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A86563-BF7D-AE42-8FFB-82AE8B4D4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066800"/>
            <a:ext cx="6442476" cy="430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60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400800" y="1676400"/>
            <a:ext cx="5410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 err="1"/>
              <a:t>Thank</a:t>
            </a:r>
            <a:r>
              <a:rPr lang="fr-FR" sz="5400" b="1" dirty="0"/>
              <a:t> </a:t>
            </a:r>
            <a:r>
              <a:rPr lang="fr-FR" sz="5400" b="1" dirty="0" err="1"/>
              <a:t>you</a:t>
            </a:r>
            <a:r>
              <a:rPr lang="fr-FR" sz="5400" b="1" dirty="0"/>
              <a:t> for </a:t>
            </a:r>
            <a:r>
              <a:rPr lang="fr-FR" sz="5400" b="1" dirty="0" err="1"/>
              <a:t>your</a:t>
            </a:r>
            <a:r>
              <a:rPr lang="fr-FR" sz="5400" b="1" dirty="0"/>
              <a:t> attention!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FAA9049-5DD4-4951-9673-46D406FF8D5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fr-FR" spc="-5"/>
              <a:t>Cop</a:t>
            </a:r>
            <a:r>
              <a:rPr lang="fr-FR" spc="-10"/>
              <a:t>y</a:t>
            </a:r>
            <a:r>
              <a:rPr lang="fr-FR" spc="-5"/>
              <a:t>r</a:t>
            </a:r>
            <a:r>
              <a:rPr lang="fr-FR"/>
              <a:t>ig</a:t>
            </a:r>
            <a:r>
              <a:rPr lang="fr-FR" spc="-5"/>
              <a:t>h</a:t>
            </a:r>
            <a:r>
              <a:rPr lang="fr-FR"/>
              <a:t>t</a:t>
            </a:r>
            <a:r>
              <a:rPr lang="fr-FR" spc="20"/>
              <a:t> </a:t>
            </a:r>
            <a:r>
              <a:rPr lang="fr-FR"/>
              <a:t>© </a:t>
            </a:r>
            <a:r>
              <a:rPr lang="fr-FR" spc="-5"/>
              <a:t>2020</a:t>
            </a:r>
            <a:r>
              <a:rPr lang="fr-FR"/>
              <a:t>  </a:t>
            </a:r>
            <a:r>
              <a:rPr lang="fr-FR" spc="95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31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610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34896" y="378886"/>
            <a:ext cx="9074150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13">
              <a:lnSpc>
                <a:spcPct val="100000"/>
              </a:lnSpc>
            </a:pPr>
            <a:r>
              <a:rPr lang="en-US" spc="-15" dirty="0"/>
              <a:t>Where? Who?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2334896" y="1287703"/>
            <a:ext cx="9323703" cy="24365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en" sz="1800" dirty="0">
                <a:latin typeface="Arial"/>
                <a:cs typeface="Arial"/>
              </a:rPr>
              <a:t>Class Material</a:t>
            </a:r>
          </a:p>
          <a:p>
            <a:pPr marL="298450" indent="-285750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-US" dirty="0">
                <a:latin typeface="Arial"/>
                <a:cs typeface="Arial"/>
              </a:rPr>
              <a:t>GitHub: </a:t>
            </a:r>
            <a:r>
              <a:rPr lang="en-US" dirty="0">
                <a:latin typeface="Arial"/>
                <a:cs typeface="Arial"/>
                <a:hlinkClick r:id="rId3"/>
              </a:rPr>
              <a:t>https://github.com/cstar-industries/python-3-beginner</a:t>
            </a:r>
            <a:endParaRPr lang="en-US" dirty="0">
              <a:latin typeface="Arial"/>
              <a:cs typeface="Arial"/>
            </a:endParaRPr>
          </a:p>
          <a:p>
            <a:pPr marL="298450" indent="-285750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endParaRPr lang="en-US" dirty="0"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805"/>
              </a:spcBef>
            </a:pPr>
            <a:r>
              <a:rPr lang="en-US" dirty="0">
                <a:latin typeface="Arial"/>
                <a:cs typeface="Arial"/>
              </a:rPr>
              <a:t>Instructor</a:t>
            </a:r>
          </a:p>
          <a:p>
            <a:pPr marL="298450" indent="-285750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fr-FR" dirty="0">
                <a:latin typeface="Arial"/>
                <a:cs typeface="Arial"/>
              </a:rPr>
              <a:t>Charles </a:t>
            </a:r>
            <a:r>
              <a:rPr lang="fr-FR" dirty="0" err="1">
                <a:latin typeface="Arial"/>
                <a:cs typeface="Arial"/>
              </a:rPr>
              <a:t>Francoise</a:t>
            </a:r>
            <a:r>
              <a:rPr lang="fr-FR" dirty="0">
                <a:latin typeface="Arial"/>
                <a:cs typeface="Arial"/>
              </a:rPr>
              <a:t> &lt;</a:t>
            </a:r>
            <a:r>
              <a:rPr lang="fr-FR" dirty="0">
                <a:latin typeface="Arial"/>
                <a:cs typeface="Arial"/>
                <a:hlinkClick r:id="rId4"/>
              </a:rPr>
              <a:t>charles@cstar.io</a:t>
            </a:r>
            <a:r>
              <a:rPr lang="fr-FR" dirty="0">
                <a:latin typeface="Arial"/>
                <a:cs typeface="Arial"/>
              </a:rPr>
              <a:t>&gt;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98307" y="3802379"/>
            <a:ext cx="3860292" cy="2712720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C1041BBA-6C07-4C21-A498-C9EE7907ACF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4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386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Session Objectives</a:t>
            </a:r>
            <a:endParaRPr spc="-15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693418" y="1287703"/>
            <a:ext cx="10805163" cy="10361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4175">
              <a:lnSpc>
                <a:spcPct val="100000"/>
              </a:lnSpc>
            </a:pPr>
            <a:r>
              <a:rPr dirty="0"/>
              <a:t>At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e</a:t>
            </a:r>
            <a:r>
              <a:rPr spc="-10" dirty="0"/>
              <a:t>n</a:t>
            </a:r>
            <a:r>
              <a:rPr dirty="0"/>
              <a:t>d</a:t>
            </a:r>
            <a:r>
              <a:rPr spc="5" dirty="0"/>
              <a:t> </a:t>
            </a:r>
            <a:r>
              <a:rPr dirty="0"/>
              <a:t>of th</a:t>
            </a:r>
            <a:r>
              <a:rPr spc="-10" dirty="0"/>
              <a:t>i</a:t>
            </a:r>
            <a:r>
              <a:rPr dirty="0"/>
              <a:t>s </a:t>
            </a:r>
            <a:r>
              <a:rPr lang="en-US" dirty="0"/>
              <a:t>session</a:t>
            </a:r>
            <a:r>
              <a:rPr dirty="0"/>
              <a:t>,</a:t>
            </a:r>
            <a:r>
              <a:rPr spc="10" dirty="0"/>
              <a:t> </a:t>
            </a:r>
            <a:r>
              <a:rPr spc="-25" dirty="0"/>
              <a:t>y</a:t>
            </a:r>
            <a:r>
              <a:rPr dirty="0"/>
              <a:t>ou</a:t>
            </a:r>
            <a:r>
              <a:rPr spc="15" dirty="0"/>
              <a:t> </a:t>
            </a:r>
            <a:r>
              <a:rPr spc="-40" dirty="0"/>
              <a:t>w</a:t>
            </a:r>
            <a:r>
              <a:rPr dirty="0"/>
              <a:t>i</a:t>
            </a:r>
            <a:r>
              <a:rPr spc="-10" dirty="0"/>
              <a:t>l</a:t>
            </a:r>
            <a:r>
              <a:rPr dirty="0"/>
              <a:t>l</a:t>
            </a:r>
            <a:r>
              <a:rPr spc="45" dirty="0"/>
              <a:t> </a:t>
            </a:r>
            <a:r>
              <a:rPr dirty="0"/>
              <a:t>be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b</a:t>
            </a:r>
            <a:r>
              <a:rPr dirty="0"/>
              <a:t>le</a:t>
            </a:r>
            <a:r>
              <a:rPr spc="5" dirty="0"/>
              <a:t> </a:t>
            </a:r>
            <a:r>
              <a:rPr dirty="0"/>
              <a:t>to:</a:t>
            </a:r>
            <a:endParaRPr lang="fr-FR" dirty="0"/>
          </a:p>
          <a:p>
            <a:pPr marL="1940560" marR="5080" indent="-287020">
              <a:lnSpc>
                <a:spcPct val="100000"/>
              </a:lnSpc>
              <a:spcBef>
                <a:spcPts val="805"/>
              </a:spcBef>
            </a:pPr>
            <a:endParaRPr lang="en" dirty="0">
              <a:latin typeface="Wingdings 3"/>
            </a:endParaRPr>
          </a:p>
          <a:p>
            <a:pPr marL="1940560" marR="5080" indent="-287020">
              <a:lnSpc>
                <a:spcPct val="10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dirty="0"/>
              <a:t>Define</a:t>
            </a:r>
          </a:p>
        </p:txBody>
      </p:sp>
      <p:sp>
        <p:nvSpPr>
          <p:cNvPr id="5" name="object 5"/>
          <p:cNvSpPr/>
          <p:nvPr/>
        </p:nvSpPr>
        <p:spPr>
          <a:xfrm>
            <a:off x="7373111" y="4530852"/>
            <a:ext cx="4498848" cy="19751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5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611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Session Syllabus</a:t>
            </a:r>
            <a:endParaRPr spc="-15" dirty="0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36EEA881-18E9-4FE9-9D07-6E9F711CBC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6</a:t>
            </a:fld>
            <a:endParaRPr dirty="0">
              <a:solidFill>
                <a:srgbClr val="000000"/>
              </a:solidFill>
            </a:endParaRPr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DC1B6FBE-04B3-954B-BF33-369D57273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844182"/>
              </p:ext>
            </p:extLst>
          </p:nvPr>
        </p:nvGraphicFramePr>
        <p:xfrm>
          <a:off x="2400176" y="1212972"/>
          <a:ext cx="8654021" cy="4066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9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2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68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38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19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9139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</a:pPr>
                      <a:r>
                        <a:rPr lang="en-US" sz="14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Chapter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A3C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ub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ject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A3CB"/>
                    </a:solidFill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Start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A3CB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A3CB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tal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ime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30810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(in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hou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rs)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A3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40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lang="en-US" sz="1400" spc="-5" dirty="0">
                          <a:latin typeface="Arial"/>
                          <a:cs typeface="Arial"/>
                        </a:rPr>
                        <a:t>0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lang="en-US" sz="1400" spc="-10" dirty="0">
                          <a:latin typeface="Arial"/>
                          <a:cs typeface="Arial"/>
                        </a:rPr>
                        <a:t>Previously on Python 3 Beginner…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Arial"/>
                          <a:cs typeface="Arial"/>
                        </a:rPr>
                        <a:t>14:00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</a:pPr>
                      <a:r>
                        <a:rPr lang="fr-FR" sz="1400" dirty="0">
                          <a:latin typeface="Arial"/>
                          <a:cs typeface="Arial"/>
                        </a:rPr>
                        <a:t>14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:</a:t>
                      </a:r>
                      <a:r>
                        <a:rPr lang="fr-FR" sz="1400" dirty="0">
                          <a:latin typeface="Arial"/>
                          <a:cs typeface="Arial"/>
                        </a:rPr>
                        <a:t>15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31750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r>
                        <a:rPr lang="fr-FR" sz="14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:</a:t>
                      </a:r>
                      <a:r>
                        <a:rPr lang="fr-FR" sz="1400" dirty="0">
                          <a:latin typeface="Arial"/>
                          <a:cs typeface="Arial"/>
                        </a:rPr>
                        <a:t>15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40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lang="en-US" sz="1400" spc="-5" dirty="0"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Functions: Part I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</a:pPr>
                      <a:r>
                        <a:rPr lang="fr-FR" sz="1400" dirty="0">
                          <a:latin typeface="Arial"/>
                          <a:cs typeface="Arial"/>
                        </a:rPr>
                        <a:t>14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:</a:t>
                      </a:r>
                      <a:r>
                        <a:rPr lang="fr-FR" sz="1400" dirty="0">
                          <a:latin typeface="Arial"/>
                          <a:cs typeface="Arial"/>
                        </a:rPr>
                        <a:t>15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Arial"/>
                          <a:cs typeface="Arial"/>
                        </a:rPr>
                        <a:t>15:00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317500">
                        <a:lnSpc>
                          <a:spcPct val="100000"/>
                        </a:lnSpc>
                      </a:pPr>
                      <a:r>
                        <a:rPr lang="fr-FR" sz="1400" dirty="0">
                          <a:latin typeface="Arial"/>
                          <a:cs typeface="Arial"/>
                        </a:rPr>
                        <a:t>00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:</a:t>
                      </a:r>
                      <a:r>
                        <a:rPr lang="fr-FR" sz="1400" dirty="0">
                          <a:latin typeface="Arial"/>
                          <a:cs typeface="Arial"/>
                        </a:rPr>
                        <a:t>45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438">
                <a:tc>
                  <a:txBody>
                    <a:bodyPr/>
                    <a:lstStyle/>
                    <a:p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lang="fr-FR" sz="1400" i="1" dirty="0">
                          <a:latin typeface="Arial"/>
                          <a:cs typeface="Arial"/>
                        </a:rPr>
                        <a:t>Coffee </a:t>
                      </a:r>
                      <a:r>
                        <a:rPr sz="1400" i="1" dirty="0">
                          <a:latin typeface="Arial"/>
                          <a:cs typeface="Arial"/>
                        </a:rPr>
                        <a:t>Break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lang="en-US" sz="1400" i="1" dirty="0">
                          <a:latin typeface="Arial"/>
                          <a:cs typeface="Arial"/>
                        </a:rPr>
                        <a:t>15</a:t>
                      </a:r>
                      <a:r>
                        <a:rPr sz="1400" i="1" dirty="0">
                          <a:latin typeface="Arial"/>
                          <a:cs typeface="Arial"/>
                        </a:rPr>
                        <a:t>:</a:t>
                      </a:r>
                      <a:r>
                        <a:rPr lang="en-US" sz="1400" i="1" dirty="0">
                          <a:latin typeface="Arial"/>
                          <a:cs typeface="Arial"/>
                        </a:rPr>
                        <a:t>00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</a:pPr>
                      <a:r>
                        <a:rPr lang="fr-FR" sz="1400" i="1" dirty="0">
                          <a:latin typeface="Arial"/>
                          <a:cs typeface="Arial"/>
                        </a:rPr>
                        <a:t>15</a:t>
                      </a:r>
                      <a:r>
                        <a:rPr sz="1400" i="1" dirty="0">
                          <a:latin typeface="Arial"/>
                          <a:cs typeface="Arial"/>
                        </a:rPr>
                        <a:t>:</a:t>
                      </a:r>
                      <a:r>
                        <a:rPr lang="fr-FR" sz="1400" i="1" dirty="0">
                          <a:latin typeface="Arial"/>
                          <a:cs typeface="Arial"/>
                        </a:rPr>
                        <a:t>10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317500">
                        <a:lnSpc>
                          <a:spcPct val="100000"/>
                        </a:lnSpc>
                      </a:pPr>
                      <a:r>
                        <a:rPr sz="1400" i="1" dirty="0">
                          <a:latin typeface="Arial"/>
                          <a:cs typeface="Arial"/>
                        </a:rPr>
                        <a:t>00:</a:t>
                      </a:r>
                      <a:r>
                        <a:rPr lang="fr-FR" sz="1400" i="1" dirty="0"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53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02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Functions: Part II</a:t>
                      </a: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Arial"/>
                          <a:cs typeface="Arial"/>
                        </a:rPr>
                        <a:t>15:10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Arial"/>
                          <a:cs typeface="Arial"/>
                        </a:rPr>
                        <a:t>15:55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317500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Arial"/>
                          <a:cs typeface="Arial"/>
                        </a:rPr>
                        <a:t>00:45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531">
                <a:tc>
                  <a:txBody>
                    <a:bodyPr/>
                    <a:lstStyle/>
                    <a:p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lang="fr-FR" sz="1400" i="1" dirty="0">
                          <a:latin typeface="Arial"/>
                          <a:cs typeface="Arial"/>
                        </a:rPr>
                        <a:t>Coffee </a:t>
                      </a:r>
                      <a:r>
                        <a:rPr sz="1400" i="1" dirty="0">
                          <a:latin typeface="Arial"/>
                          <a:cs typeface="Arial"/>
                        </a:rPr>
                        <a:t>Break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lang="en-US" sz="1400" i="1" dirty="0">
                          <a:latin typeface="Arial"/>
                          <a:cs typeface="Arial"/>
                        </a:rPr>
                        <a:t>15</a:t>
                      </a:r>
                      <a:r>
                        <a:rPr sz="1400" i="1" dirty="0">
                          <a:latin typeface="Arial"/>
                          <a:cs typeface="Arial"/>
                        </a:rPr>
                        <a:t>:</a:t>
                      </a:r>
                      <a:r>
                        <a:rPr lang="en-US" sz="1400" b="0" i="1" dirty="0">
                          <a:latin typeface="Arial"/>
                          <a:cs typeface="Arial"/>
                        </a:rPr>
                        <a:t>55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</a:pPr>
                      <a:r>
                        <a:rPr lang="en-US" sz="1400" i="1" dirty="0">
                          <a:latin typeface="Arial"/>
                          <a:cs typeface="Arial"/>
                        </a:rPr>
                        <a:t>16:05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317500">
                        <a:lnSpc>
                          <a:spcPct val="100000"/>
                        </a:lnSpc>
                      </a:pPr>
                      <a:r>
                        <a:rPr sz="1400" i="1" dirty="0">
                          <a:latin typeface="Arial"/>
                          <a:cs typeface="Arial"/>
                        </a:rPr>
                        <a:t>00:</a:t>
                      </a:r>
                      <a:r>
                        <a:rPr lang="fr-FR" sz="1400" i="1" dirty="0">
                          <a:latin typeface="Arial"/>
                          <a:cs typeface="Arial"/>
                        </a:rPr>
                        <a:t>10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964789"/>
                  </a:ext>
                </a:extLst>
              </a:tr>
              <a:tr h="35253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03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Generators and Error Handling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Arial"/>
                          <a:cs typeface="Arial"/>
                        </a:rPr>
                        <a:t>16:05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Arial"/>
                          <a:cs typeface="Arial"/>
                        </a:rPr>
                        <a:t>16:50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317500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Arial"/>
                          <a:cs typeface="Arial"/>
                        </a:rPr>
                        <a:t>00:45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544902"/>
                  </a:ext>
                </a:extLst>
              </a:tr>
              <a:tr h="352531">
                <a:tc>
                  <a:txBody>
                    <a:bodyPr/>
                    <a:lstStyle/>
                    <a:p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lang="fr-FR" sz="1400" i="1" dirty="0">
                          <a:latin typeface="Arial"/>
                          <a:cs typeface="Arial"/>
                        </a:rPr>
                        <a:t>Coffee </a:t>
                      </a:r>
                      <a:r>
                        <a:rPr sz="1400" i="1" dirty="0">
                          <a:latin typeface="Arial"/>
                          <a:cs typeface="Arial"/>
                        </a:rPr>
                        <a:t>Break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lang="en-US" sz="1400" i="1" dirty="0">
                          <a:latin typeface="Arial"/>
                          <a:cs typeface="Arial"/>
                        </a:rPr>
                        <a:t>16:50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148590">
                        <a:lnSpc>
                          <a:spcPct val="100000"/>
                        </a:lnSpc>
                      </a:pPr>
                      <a:r>
                        <a:rPr lang="en-US" sz="1400" i="1" dirty="0">
                          <a:latin typeface="Arial"/>
                          <a:cs typeface="Arial"/>
                        </a:rPr>
                        <a:t>17:00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317500">
                        <a:lnSpc>
                          <a:spcPct val="100000"/>
                        </a:lnSpc>
                      </a:pPr>
                      <a:r>
                        <a:rPr sz="1400" i="1" dirty="0">
                          <a:latin typeface="Arial"/>
                          <a:cs typeface="Arial"/>
                        </a:rPr>
                        <a:t>00:</a:t>
                      </a:r>
                      <a:r>
                        <a:rPr lang="fr-FR" sz="1400" i="1" dirty="0">
                          <a:latin typeface="Arial"/>
                          <a:cs typeface="Arial"/>
                        </a:rPr>
                        <a:t>10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983598"/>
                  </a:ext>
                </a:extLst>
              </a:tr>
              <a:tr h="383417">
                <a:tc>
                  <a:txBody>
                    <a:bodyPr/>
                    <a:lstStyle/>
                    <a:p>
                      <a:pPr algn="ctr"/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Arial"/>
                          <a:cs typeface="Arial"/>
                        </a:rPr>
                        <a:t>Workshop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17:00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18:00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313055">
                        <a:lnSpc>
                          <a:spcPct val="100000"/>
                        </a:lnSpc>
                      </a:pPr>
                      <a:r>
                        <a:rPr lang="en-US" sz="1400" dirty="0">
                          <a:latin typeface="Arial"/>
                          <a:cs typeface="Arial"/>
                        </a:rPr>
                        <a:t>01:00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782711"/>
                  </a:ext>
                </a:extLst>
              </a:tr>
              <a:tr h="383417">
                <a:tc>
                  <a:txBody>
                    <a:bodyPr/>
                    <a:lstStyle/>
                    <a:p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tal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FF8"/>
                    </a:solidFill>
                  </a:tcPr>
                </a:tc>
                <a:tc>
                  <a:txBody>
                    <a:bodyPr/>
                    <a:lstStyle/>
                    <a:p>
                      <a:pPr marL="31305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0</a:t>
                      </a:r>
                      <a:r>
                        <a:rPr lang="fr-FR" sz="1400" b="1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00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086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2"/>
            <a:ext cx="12192000" cy="6854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125200" y="5334000"/>
            <a:ext cx="84227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relea</a:t>
            </a:r>
            <a:r>
              <a:rPr sz="900" spc="5" dirty="0">
                <a:solidFill>
                  <a:srgbClr val="595959"/>
                </a:solidFill>
                <a:latin typeface="Arial"/>
                <a:cs typeface="Arial"/>
              </a:rPr>
              <a:t>s</a:t>
            </a: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e</a:t>
            </a:r>
            <a:r>
              <a:rPr sz="9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fr-FR" sz="900" spc="-20" dirty="0">
                <a:solidFill>
                  <a:srgbClr val="595959"/>
                </a:solidFill>
                <a:latin typeface="Arial"/>
                <a:cs typeface="Arial"/>
              </a:rPr>
              <a:t> 1</a:t>
            </a:r>
            <a:r>
              <a:rPr sz="900" dirty="0">
                <a:solidFill>
                  <a:srgbClr val="595959"/>
                </a:solidFill>
                <a:latin typeface="Arial"/>
                <a:cs typeface="Arial"/>
              </a:rPr>
              <a:t>.0.0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8400" y="4145117"/>
            <a:ext cx="5725040" cy="907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7165" algn="r">
              <a:lnSpc>
                <a:spcPct val="100000"/>
              </a:lnSpc>
            </a:pPr>
            <a:r>
              <a:rPr lang="en-US" sz="2400" spc="-15" baseline="1736" dirty="0">
                <a:solidFill>
                  <a:srgbClr val="7F7F7F"/>
                </a:solidFill>
                <a:latin typeface="Arial"/>
                <a:cs typeface="Arial"/>
              </a:rPr>
              <a:t>Chapter</a:t>
            </a:r>
            <a:r>
              <a:rPr sz="2400" baseline="1736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0</a:t>
            </a:r>
            <a:r>
              <a:rPr lang="en-US" sz="1600" b="1" spc="-10" dirty="0">
                <a:latin typeface="Arial"/>
                <a:cs typeface="Arial"/>
              </a:rPr>
              <a:t>1</a:t>
            </a:r>
          </a:p>
          <a:p>
            <a:pPr algn="r">
              <a:lnSpc>
                <a:spcPct val="100000"/>
              </a:lnSpc>
              <a:spcBef>
                <a:spcPts val="23"/>
              </a:spcBef>
            </a:pPr>
            <a:endParaRPr lang="fr-FR" sz="2100" dirty="0">
              <a:latin typeface="Times New Roman"/>
              <a:cs typeface="Times New Roman"/>
            </a:endParaRPr>
          </a:p>
          <a:p>
            <a:pPr marL="12700" algn="r">
              <a:lnSpc>
                <a:spcPct val="100000"/>
              </a:lnSpc>
            </a:pPr>
            <a:r>
              <a:rPr lang="en-US" sz="2200" spc="-15" dirty="0">
                <a:latin typeface="Arial"/>
                <a:cs typeface="Arial"/>
              </a:rPr>
              <a:t>HTTP with Requests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91400" y="2456174"/>
            <a:ext cx="4576578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560"/>
              </a:lnSpc>
            </a:pPr>
            <a:r>
              <a:rPr lang="en-US" sz="4000" b="1" spc="-25" dirty="0">
                <a:latin typeface="Arial"/>
                <a:cs typeface="Arial"/>
              </a:rPr>
              <a:t>Python 3 Beginner</a:t>
            </a:r>
            <a:endParaRPr sz="4000" dirty="0">
              <a:latin typeface="Arial"/>
              <a:cs typeface="Arial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0"/>
            <a:ext cx="1922158" cy="861477"/>
          </a:xfrm>
          <a:prstGeom prst="rect">
            <a:avLst/>
          </a:prstGeom>
        </p:spPr>
      </p:pic>
      <p:sp>
        <p:nvSpPr>
          <p:cNvPr id="9" name="Sous-titre 2"/>
          <p:cNvSpPr txBox="1">
            <a:spLocks/>
          </p:cNvSpPr>
          <p:nvPr/>
        </p:nvSpPr>
        <p:spPr>
          <a:xfrm>
            <a:off x="2057400" y="6442654"/>
            <a:ext cx="6105525" cy="29654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fr-FR"/>
            </a:defPPr>
            <a:lvl1pPr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fr-FR" sz="900" dirty="0"/>
              <a:t>37/39 Avenue Ledru Rollin – CS 11237 – 75750 PARIS CEDEX 12  - </a:t>
            </a:r>
            <a:r>
              <a:rPr lang="fr-FR" sz="900" dirty="0">
                <a:hlinkClick r:id="rId5"/>
              </a:rPr>
              <a:t>info@valnaos.com</a:t>
            </a:r>
            <a:r>
              <a:rPr lang="fr-FR" sz="900" dirty="0"/>
              <a:t> – </a:t>
            </a:r>
            <a:r>
              <a:rPr lang="fr-FR" sz="900" dirty="0">
                <a:hlinkClick r:id="rId6"/>
              </a:rPr>
              <a:t>www.valnaos.com</a:t>
            </a:r>
            <a:r>
              <a:rPr lang="fr-FR" sz="900" dirty="0"/>
              <a:t>  Tél : 01 86 95 20 48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98796F5-97FA-41DC-9FA1-5041D407FE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fr-FR" spc="-5"/>
              <a:t>Cop</a:t>
            </a:r>
            <a:r>
              <a:rPr lang="fr-FR" spc="-10"/>
              <a:t>y</a:t>
            </a:r>
            <a:r>
              <a:rPr lang="fr-FR" spc="-5"/>
              <a:t>r</a:t>
            </a:r>
            <a:r>
              <a:rPr lang="fr-FR"/>
              <a:t>ig</a:t>
            </a:r>
            <a:r>
              <a:rPr lang="fr-FR" spc="-5"/>
              <a:t>h</a:t>
            </a:r>
            <a:r>
              <a:rPr lang="fr-FR"/>
              <a:t>t</a:t>
            </a:r>
            <a:r>
              <a:rPr lang="fr-FR" spc="20"/>
              <a:t> </a:t>
            </a:r>
            <a:r>
              <a:rPr lang="fr-FR"/>
              <a:t>© </a:t>
            </a:r>
            <a:r>
              <a:rPr lang="fr-FR" spc="-5"/>
              <a:t>2020</a:t>
            </a:r>
            <a:r>
              <a:rPr lang="fr-FR"/>
              <a:t>  </a:t>
            </a:r>
            <a:r>
              <a:rPr lang="fr-FR" spc="95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7</a:t>
            </a:fld>
            <a:endParaRPr dirty="0">
              <a:solidFill>
                <a:srgbClr val="000000"/>
              </a:solidFill>
            </a:endParaRPr>
          </a:p>
        </p:txBody>
      </p:sp>
      <p:pic>
        <p:nvPicPr>
          <p:cNvPr id="1026" name="Picture 2" descr="Résultat de recherche d'images pour &quot;altran education services&quot;">
            <a:extLst>
              <a:ext uri="{FF2B5EF4-FFF2-40B4-BE49-F238E27FC236}">
                <a16:creationId xmlns:a16="http://schemas.microsoft.com/office/drawing/2014/main" id="{30F95EBD-0CC1-4C5B-A4D0-476168218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3661" y="253842"/>
            <a:ext cx="1922158" cy="73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833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8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E4395470-4BE8-6140-AFED-9963DD9F026D}"/>
              </a:ext>
            </a:extLst>
          </p:cNvPr>
          <p:cNvSpPr txBox="1">
            <a:spLocks/>
          </p:cNvSpPr>
          <p:nvPr/>
        </p:nvSpPr>
        <p:spPr>
          <a:xfrm>
            <a:off x="603882" y="1524000"/>
            <a:ext cx="10805163" cy="2906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Requests</a:t>
            </a: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 is a library that makes HTTP requests very simple, while still providing powerful in-depth options</a:t>
            </a:r>
          </a:p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"HTTP for Humans"</a:t>
            </a:r>
          </a:p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Perfect for downloading/uploading data, or communicating with a web service API</a:t>
            </a:r>
          </a:p>
        </p:txBody>
      </p:sp>
    </p:spTree>
    <p:extLst>
      <p:ext uri="{BB962C8B-B14F-4D97-AF65-F5344CB8AC3E}">
        <p14:creationId xmlns:p14="http://schemas.microsoft.com/office/powerpoint/2010/main" val="547228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78" y="216496"/>
            <a:ext cx="165925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n-US" sz="1600" spc="-10" dirty="0">
                <a:solidFill>
                  <a:srgbClr val="FFFFFF"/>
                </a:solidFill>
                <a:latin typeface="Arial"/>
                <a:cs typeface="Arial"/>
              </a:rPr>
              <a:t>Python 3 Beginner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953" y="378886"/>
            <a:ext cx="1062609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4640">
              <a:lnSpc>
                <a:spcPct val="100000"/>
              </a:lnSpc>
            </a:pPr>
            <a:r>
              <a:rPr lang="en-US" spc="-15" dirty="0"/>
              <a:t>Requests</a:t>
            </a:r>
            <a:endParaRPr spc="-15" dirty="0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78BF67D-BD17-4CD4-9C6F-CA2F6A282B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63205" y="6629400"/>
            <a:ext cx="157302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4A4A4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fr-FR" spc="-5" dirty="0"/>
              <a:t>Cop</a:t>
            </a:r>
            <a:r>
              <a:rPr lang="fr-FR" spc="-10" dirty="0"/>
              <a:t>y</a:t>
            </a:r>
            <a:r>
              <a:rPr lang="fr-FR" spc="-5" dirty="0"/>
              <a:t>r</a:t>
            </a:r>
            <a:r>
              <a:rPr lang="fr-FR" dirty="0"/>
              <a:t>ig</a:t>
            </a:r>
            <a:r>
              <a:rPr lang="fr-FR" spc="-5" dirty="0"/>
              <a:t>h</a:t>
            </a:r>
            <a:r>
              <a:rPr lang="fr-FR" dirty="0"/>
              <a:t>t</a:t>
            </a:r>
            <a:r>
              <a:rPr lang="fr-FR" spc="20" dirty="0"/>
              <a:t> </a:t>
            </a:r>
            <a:r>
              <a:rPr lang="fr-FR" dirty="0"/>
              <a:t>© </a:t>
            </a:r>
            <a:r>
              <a:rPr lang="fr-FR" spc="-5" dirty="0"/>
              <a:t>2020</a:t>
            </a:r>
            <a:r>
              <a:rPr lang="fr-FR" dirty="0"/>
              <a:t>  </a:t>
            </a:r>
            <a:r>
              <a:rPr lang="fr-FR" spc="95" dirty="0"/>
              <a:t> </a:t>
            </a:r>
            <a:fld id="{81D60167-4931-47E6-BA6A-407CBD079E47}" type="slidenum">
              <a:rPr smtClean="0">
                <a:solidFill>
                  <a:srgbClr val="000000"/>
                </a:solidFill>
              </a:rPr>
              <a:pPr marL="12700">
                <a:lnSpc>
                  <a:spcPct val="100000"/>
                </a:lnSpc>
              </a:pPr>
              <a:t>9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543720-2AE8-B24C-8E4B-7E052C8E0972}"/>
              </a:ext>
            </a:extLst>
          </p:cNvPr>
          <p:cNvSpPr>
            <a:spLocks noGrp="1"/>
          </p:cNvSpPr>
          <p:nvPr/>
        </p:nvSpPr>
        <p:spPr>
          <a:xfrm>
            <a:off x="2187723" y="1552318"/>
            <a:ext cx="9288781" cy="1515217"/>
          </a:xfrm>
          <a:prstGeom prst="rect">
            <a:avLst/>
          </a:prstGeom>
          <a:solidFill>
            <a:srgbClr val="EEF3F9"/>
          </a:solidFill>
          <a:ln w="12700">
            <a:solidFill>
              <a:srgbClr val="BBD2EE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GET / HTTP/1.1</a:t>
            </a:r>
          </a:p>
          <a:p>
            <a:r>
              <a:rPr lang="fr-FR" sz="1400" dirty="0" err="1"/>
              <a:t>Accept</a:t>
            </a:r>
            <a:r>
              <a:rPr lang="fr-FR" sz="1400" dirty="0"/>
              <a:t>: */*</a:t>
            </a:r>
          </a:p>
          <a:p>
            <a:r>
              <a:rPr lang="fr-FR" sz="1400" dirty="0" err="1"/>
              <a:t>Accept-Encoding</a:t>
            </a:r>
            <a:r>
              <a:rPr lang="fr-FR" sz="1400" dirty="0"/>
              <a:t>: </a:t>
            </a:r>
            <a:r>
              <a:rPr lang="fr-FR" sz="1400" dirty="0" err="1"/>
              <a:t>gzip</a:t>
            </a:r>
            <a:r>
              <a:rPr lang="fr-FR" sz="1400" dirty="0"/>
              <a:t>, </a:t>
            </a:r>
            <a:r>
              <a:rPr lang="fr-FR" sz="1400" dirty="0" err="1"/>
              <a:t>deflate</a:t>
            </a:r>
            <a:endParaRPr lang="fr-FR" sz="1400" dirty="0"/>
          </a:p>
          <a:p>
            <a:r>
              <a:rPr lang="fr-FR" sz="1400" dirty="0"/>
              <a:t>Connection: </a:t>
            </a:r>
            <a:r>
              <a:rPr lang="fr-FR" sz="1400" dirty="0" err="1"/>
              <a:t>keep</a:t>
            </a:r>
            <a:r>
              <a:rPr lang="fr-FR" sz="1400" dirty="0"/>
              <a:t>-alive</a:t>
            </a:r>
          </a:p>
          <a:p>
            <a:r>
              <a:rPr lang="fr-FR" sz="1400" dirty="0"/>
              <a:t>Host: </a:t>
            </a:r>
            <a:r>
              <a:rPr lang="fr-FR" sz="1400" dirty="0" err="1"/>
              <a:t>www.google.com</a:t>
            </a:r>
            <a:endParaRPr lang="fr-FR" sz="1400" dirty="0"/>
          </a:p>
          <a:p>
            <a:r>
              <a:rPr lang="fr-FR" sz="1400" dirty="0"/>
              <a:t>User-Agent: </a:t>
            </a:r>
            <a:r>
              <a:rPr lang="fr-FR" sz="1400" dirty="0" err="1"/>
              <a:t>HTTPie</a:t>
            </a:r>
            <a:r>
              <a:rPr lang="fr-FR" sz="1400" dirty="0"/>
              <a:t>/1.0.2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15DB4F7-C134-8345-BF19-F26498160045}"/>
              </a:ext>
            </a:extLst>
          </p:cNvPr>
          <p:cNvSpPr>
            <a:spLocks noGrp="1"/>
          </p:cNvSpPr>
          <p:nvPr/>
        </p:nvSpPr>
        <p:spPr>
          <a:xfrm>
            <a:off x="2187723" y="3143734"/>
            <a:ext cx="9288781" cy="3409465"/>
          </a:xfrm>
          <a:prstGeom prst="rect">
            <a:avLst/>
          </a:prstGeom>
          <a:solidFill>
            <a:srgbClr val="F9F8DF"/>
          </a:solidFill>
          <a:ln w="12700">
            <a:solidFill>
              <a:srgbClr val="F1ED86"/>
            </a:solidFill>
          </a:ln>
          <a:effectLst>
            <a:outerShdw blurRad="50800" dist="12700" dir="5400000" algn="t" rotWithShape="0">
              <a:prstClr val="black">
                <a:alpha val="20000"/>
              </a:prstClr>
            </a:outerShdw>
          </a:effectLst>
        </p:spPr>
        <p:txBody>
          <a:bodyPr wrap="square" lIns="144000" tIns="144000" rIns="144000" bIns="144000">
            <a:noAutofit/>
          </a:bodyPr>
          <a:lstStyle>
            <a:lvl1pPr marL="0">
              <a:defRPr sz="1800" b="0" i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HTTP/1.1 200 OK</a:t>
            </a:r>
          </a:p>
          <a:p>
            <a:r>
              <a:rPr lang="fr-FR" sz="1400" dirty="0"/>
              <a:t>Cache-Control: </a:t>
            </a:r>
            <a:r>
              <a:rPr lang="fr-FR" sz="1400" dirty="0" err="1"/>
              <a:t>private</a:t>
            </a:r>
            <a:r>
              <a:rPr lang="fr-FR" sz="1400" dirty="0"/>
              <a:t>, max-</a:t>
            </a:r>
            <a:r>
              <a:rPr lang="fr-FR" sz="1400" dirty="0" err="1"/>
              <a:t>age</a:t>
            </a:r>
            <a:r>
              <a:rPr lang="fr-FR" sz="1400" dirty="0"/>
              <a:t>=0</a:t>
            </a:r>
          </a:p>
          <a:p>
            <a:r>
              <a:rPr lang="fr-FR" sz="1400" dirty="0"/>
              <a:t>Content-</a:t>
            </a:r>
            <a:r>
              <a:rPr lang="fr-FR" sz="1400" dirty="0" err="1"/>
              <a:t>Encoding</a:t>
            </a:r>
            <a:r>
              <a:rPr lang="fr-FR" sz="1400" dirty="0"/>
              <a:t>: </a:t>
            </a:r>
            <a:r>
              <a:rPr lang="fr-FR" sz="1400" dirty="0" err="1"/>
              <a:t>gzip</a:t>
            </a:r>
            <a:endParaRPr lang="fr-FR" sz="1400" dirty="0"/>
          </a:p>
          <a:p>
            <a:r>
              <a:rPr lang="fr-FR" sz="1400" dirty="0"/>
              <a:t>Content-Type: </a:t>
            </a:r>
            <a:r>
              <a:rPr lang="fr-FR" sz="1400" dirty="0" err="1"/>
              <a:t>text</a:t>
            </a:r>
            <a:r>
              <a:rPr lang="fr-FR" sz="1400" dirty="0"/>
              <a:t>/html; </a:t>
            </a:r>
            <a:r>
              <a:rPr lang="fr-FR" sz="1400" dirty="0" err="1"/>
              <a:t>charset</a:t>
            </a:r>
            <a:r>
              <a:rPr lang="fr-FR" sz="1400" dirty="0"/>
              <a:t>=ISO-8859-1</a:t>
            </a:r>
          </a:p>
          <a:p>
            <a:r>
              <a:rPr lang="fr-FR" sz="1400" dirty="0"/>
              <a:t>Date: Tue, 12 May 2020 08:34:48 GMT</a:t>
            </a:r>
          </a:p>
          <a:p>
            <a:r>
              <a:rPr lang="fr-FR" sz="1400" dirty="0"/>
              <a:t>Expires: -1</a:t>
            </a:r>
          </a:p>
          <a:p>
            <a:r>
              <a:rPr lang="fr-FR" sz="1400" dirty="0"/>
              <a:t>Server: </a:t>
            </a:r>
            <a:r>
              <a:rPr lang="fr-FR" sz="1400" dirty="0" err="1"/>
              <a:t>gws</a:t>
            </a:r>
            <a:endParaRPr lang="fr-FR" sz="1400" dirty="0"/>
          </a:p>
          <a:p>
            <a:r>
              <a:rPr lang="fr-FR" sz="1400" dirty="0"/>
              <a:t>Set-Cookie: 1P_JAR=2020-05-12-08; expires=Thu, 11-Jun-2020 08:34:48 GMT; </a:t>
            </a:r>
            <a:r>
              <a:rPr lang="fr-FR" sz="1400" dirty="0" err="1"/>
              <a:t>path</a:t>
            </a:r>
            <a:r>
              <a:rPr lang="fr-FR" sz="1400" dirty="0"/>
              <a:t>=/; </a:t>
            </a:r>
            <a:r>
              <a:rPr lang="fr-FR" sz="1400" dirty="0" err="1"/>
              <a:t>domain</a:t>
            </a:r>
            <a:r>
              <a:rPr lang="fr-FR" sz="1400" dirty="0"/>
              <a:t>=.</a:t>
            </a:r>
            <a:r>
              <a:rPr lang="fr-FR" sz="1400" dirty="0" err="1"/>
              <a:t>google.com</a:t>
            </a:r>
            <a:r>
              <a:rPr lang="fr-FR" sz="1400" dirty="0"/>
              <a:t>; Secure</a:t>
            </a:r>
          </a:p>
          <a:p>
            <a:r>
              <a:rPr lang="fr-FR" sz="1400" dirty="0"/>
              <a:t>Transfer-</a:t>
            </a:r>
            <a:r>
              <a:rPr lang="fr-FR" sz="1400" dirty="0" err="1"/>
              <a:t>Encoding</a:t>
            </a:r>
            <a:r>
              <a:rPr lang="fr-FR" sz="1400" dirty="0"/>
              <a:t>: </a:t>
            </a:r>
            <a:r>
              <a:rPr lang="fr-FR" sz="1400" dirty="0" err="1"/>
              <a:t>chunked</a:t>
            </a:r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&lt;!</a:t>
            </a:r>
            <a:r>
              <a:rPr lang="fr-FR" sz="1400" dirty="0" err="1"/>
              <a:t>doctype</a:t>
            </a:r>
            <a:r>
              <a:rPr lang="fr-FR" sz="1400" dirty="0"/>
              <a:t> html&gt;&lt;html </a:t>
            </a:r>
            <a:r>
              <a:rPr lang="fr-FR" sz="1400" dirty="0" err="1"/>
              <a:t>itemscope</a:t>
            </a:r>
            <a:r>
              <a:rPr lang="fr-FR" sz="1400" dirty="0"/>
              <a:t>="" </a:t>
            </a:r>
            <a:r>
              <a:rPr lang="fr-FR" sz="1400" dirty="0" err="1"/>
              <a:t>itemtype</a:t>
            </a:r>
            <a:r>
              <a:rPr lang="fr-FR" sz="1400" dirty="0"/>
              <a:t>="http://</a:t>
            </a:r>
            <a:r>
              <a:rPr lang="fr-FR" sz="1400" dirty="0" err="1"/>
              <a:t>schema.org</a:t>
            </a:r>
            <a:r>
              <a:rPr lang="fr-FR" sz="1400" dirty="0"/>
              <a:t>/</a:t>
            </a:r>
            <a:r>
              <a:rPr lang="fr-FR" sz="1400" dirty="0" err="1"/>
              <a:t>WebPage</a:t>
            </a:r>
            <a:r>
              <a:rPr lang="fr-FR" sz="1400" dirty="0"/>
              <a:t>" </a:t>
            </a:r>
            <a:r>
              <a:rPr lang="fr-FR" sz="1400" dirty="0" err="1"/>
              <a:t>lang</a:t>
            </a:r>
            <a:r>
              <a:rPr lang="fr-FR" sz="1400" dirty="0"/>
              <a:t>="</a:t>
            </a:r>
            <a:r>
              <a:rPr lang="fr-FR" sz="1400" dirty="0" err="1"/>
              <a:t>fr</a:t>
            </a:r>
            <a:r>
              <a:rPr lang="fr-FR" sz="1400" dirty="0"/>
              <a:t>"&gt;&lt;</a:t>
            </a:r>
            <a:r>
              <a:rPr lang="fr-FR" sz="1400" dirty="0" err="1"/>
              <a:t>head</a:t>
            </a:r>
            <a:r>
              <a:rPr lang="fr-FR" sz="1400" dirty="0"/>
              <a:t>&gt; &lt;</a:t>
            </a:r>
            <a:r>
              <a:rPr lang="fr-FR" sz="1400" dirty="0" err="1"/>
              <a:t>meta</a:t>
            </a:r>
            <a:r>
              <a:rPr lang="fr-FR" sz="1400" dirty="0"/>
              <a:t> content="</a:t>
            </a:r>
            <a:r>
              <a:rPr lang="fr-FR" sz="1400" dirty="0" err="1"/>
              <a:t>text</a:t>
            </a:r>
            <a:r>
              <a:rPr lang="fr-FR" sz="1400" dirty="0"/>
              <a:t>/html; </a:t>
            </a:r>
            <a:r>
              <a:rPr lang="fr-FR" sz="1400" dirty="0" err="1"/>
              <a:t>charset</a:t>
            </a:r>
            <a:r>
              <a:rPr lang="fr-FR" sz="1400" dirty="0"/>
              <a:t>=UTF-8" http-</a:t>
            </a:r>
            <a:r>
              <a:rPr lang="fr-FR" sz="1400" dirty="0" err="1"/>
              <a:t>equiv</a:t>
            </a:r>
            <a:r>
              <a:rPr lang="fr-FR" sz="1400" dirty="0"/>
              <a:t>="Content-Type"&gt;&lt;</a:t>
            </a:r>
            <a:r>
              <a:rPr lang="fr-FR" sz="1400" dirty="0" err="1"/>
              <a:t>meta</a:t>
            </a:r>
            <a:r>
              <a:rPr lang="fr-FR" sz="1400" dirty="0"/>
              <a:t> content="/images/</a:t>
            </a:r>
            <a:r>
              <a:rPr lang="fr-FR" sz="1400" dirty="0" err="1"/>
              <a:t>branding</a:t>
            </a:r>
            <a:r>
              <a:rPr lang="fr-FR" sz="1400" dirty="0"/>
              <a:t>/</a:t>
            </a:r>
            <a:r>
              <a:rPr lang="fr-FR" sz="1400" dirty="0" err="1"/>
              <a:t>googleg</a:t>
            </a:r>
            <a:r>
              <a:rPr lang="fr-FR" sz="1400" dirty="0"/>
              <a:t>/1x/googleg_standard_color_128dp.png" </a:t>
            </a:r>
            <a:r>
              <a:rPr lang="fr-FR" sz="1400" dirty="0" err="1"/>
              <a:t>itemprop</a:t>
            </a:r>
            <a:r>
              <a:rPr lang="fr-FR" sz="1400" dirty="0"/>
              <a:t>="image"&gt;&lt;</a:t>
            </a:r>
            <a:r>
              <a:rPr lang="fr-FR" sz="1400" dirty="0" err="1"/>
              <a:t>title</a:t>
            </a:r>
            <a:r>
              <a:rPr lang="fr-FR" sz="1400" dirty="0"/>
              <a:t>&gt;Google&lt;/</a:t>
            </a:r>
            <a:r>
              <a:rPr lang="fr-FR" sz="1400" dirty="0" err="1"/>
              <a:t>title</a:t>
            </a:r>
            <a:r>
              <a:rPr lang="fr-FR" sz="1400" dirty="0"/>
              <a:t>&gt;...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7E7E7E-82BE-4547-AAB9-69FA6CDCA02B}"/>
              </a:ext>
            </a:extLst>
          </p:cNvPr>
          <p:cNvSpPr txBox="1">
            <a:spLocks/>
          </p:cNvSpPr>
          <p:nvPr/>
        </p:nvSpPr>
        <p:spPr>
          <a:xfrm>
            <a:off x="603882" y="990600"/>
            <a:ext cx="10805163" cy="485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044700" marR="5080" indent="-390525">
              <a:lnSpc>
                <a:spcPct val="150000"/>
              </a:lnSpc>
              <a:spcBef>
                <a:spcPts val="805"/>
              </a:spcBef>
              <a:buFont typeface="Zapf Dingbats"/>
              <a:buChar char="➠"/>
            </a:pPr>
            <a:r>
              <a:rPr lang="en" sz="2400" kern="0" dirty="0">
                <a:latin typeface="Arial" panose="020B0604020202020204" pitchFamily="34" charset="0"/>
                <a:cs typeface="Arial" panose="020B0604020202020204" pitchFamily="34" charset="0"/>
              </a:rPr>
              <a:t>HTTP in a nutshell</a:t>
            </a:r>
          </a:p>
        </p:txBody>
      </p:sp>
    </p:spTree>
    <p:extLst>
      <p:ext uri="{BB962C8B-B14F-4D97-AF65-F5344CB8AC3E}">
        <p14:creationId xmlns:p14="http://schemas.microsoft.com/office/powerpoint/2010/main" val="1626046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17581</TotalTime>
  <Words>2099</Words>
  <Application>Microsoft Macintosh PowerPoint</Application>
  <PresentationFormat>Widescreen</PresentationFormat>
  <Paragraphs>419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Zapf Dingbats</vt:lpstr>
      <vt:lpstr>Arial</vt:lpstr>
      <vt:lpstr>Calibri</vt:lpstr>
      <vt:lpstr>Consolas</vt:lpstr>
      <vt:lpstr>Times New Roman</vt:lpstr>
      <vt:lpstr>Wingdings 3</vt:lpstr>
      <vt:lpstr>Office Theme</vt:lpstr>
      <vt:lpstr>PowerPoint Presentation</vt:lpstr>
      <vt:lpstr>What we saw last time</vt:lpstr>
      <vt:lpstr>PowerPoint Presentation</vt:lpstr>
      <vt:lpstr>Where? Who?</vt:lpstr>
      <vt:lpstr>Session Objectives</vt:lpstr>
      <vt:lpstr>Session Syllabus</vt:lpstr>
      <vt:lpstr>PowerPoint Presentation</vt:lpstr>
      <vt:lpstr>Requests</vt:lpstr>
      <vt:lpstr>Requests</vt:lpstr>
      <vt:lpstr>Requests</vt:lpstr>
      <vt:lpstr>Requests</vt:lpstr>
      <vt:lpstr>Requests</vt:lpstr>
      <vt:lpstr>Requests</vt:lpstr>
      <vt:lpstr>Requests</vt:lpstr>
      <vt:lpstr>Requests</vt:lpstr>
      <vt:lpstr>Requests</vt:lpstr>
      <vt:lpstr>PowerPoint Presentation</vt:lpstr>
      <vt:lpstr>Flask</vt:lpstr>
      <vt:lpstr>Requests</vt:lpstr>
      <vt:lpstr>Flask</vt:lpstr>
      <vt:lpstr>Requests</vt:lpstr>
      <vt:lpstr>Requests</vt:lpstr>
      <vt:lpstr>Requests: Defining routes</vt:lpstr>
      <vt:lpstr>Requests: Retrieving data from request</vt:lpstr>
      <vt:lpstr>Requests: Retrieving data from request</vt:lpstr>
      <vt:lpstr>Requests: Customizing the response</vt:lpstr>
      <vt:lpstr>PowerPoint Presentation</vt:lpstr>
      <vt:lpstr>Pillow</vt:lpstr>
      <vt:lpstr>PowerPoint Presentation</vt:lpstr>
      <vt:lpstr>Workshop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VALERIE MUZIOT</dc:creator>
  <cp:lastModifiedBy>Microsoft Office User</cp:lastModifiedBy>
  <cp:revision>373</cp:revision>
  <cp:lastPrinted>2020-04-20T16:14:50Z</cp:lastPrinted>
  <dcterms:created xsi:type="dcterms:W3CDTF">2018-09-25T13:49:43Z</dcterms:created>
  <dcterms:modified xsi:type="dcterms:W3CDTF">2020-05-12T22:08:26Z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2018-09-25T00:00:00Z</vt:filetime>
  </property>
  <property fmtid="{D5CDD505-2E9C-101B-9397-08002B2CF9AE}" pid="3" name="LastSaved">
    <vt:filetime>2018-09-25T00:00:00Z</vt:filetime>
  </property>
</Properties>
</file>